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media/image14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35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257" r:id="rId5"/>
    <p:sldId id="258" r:id="rId6"/>
    <p:sldId id="259" r:id="rId7"/>
    <p:sldId id="270" r:id="rId8"/>
    <p:sldId id="266" r:id="rId9"/>
    <p:sldId id="262" r:id="rId10"/>
    <p:sldId id="306" r:id="rId11"/>
    <p:sldId id="333" r:id="rId12"/>
    <p:sldId id="307" r:id="rId13"/>
    <p:sldId id="263" r:id="rId14"/>
    <p:sldId id="290" r:id="rId15"/>
    <p:sldId id="291" r:id="rId16"/>
    <p:sldId id="268" r:id="rId17"/>
    <p:sldId id="292" r:id="rId18"/>
    <p:sldId id="293" r:id="rId19"/>
    <p:sldId id="294" r:id="rId20"/>
    <p:sldId id="261" r:id="rId21"/>
    <p:sldId id="271" r:id="rId22"/>
    <p:sldId id="324" r:id="rId23"/>
    <p:sldId id="332" r:id="rId24"/>
    <p:sldId id="325" r:id="rId25"/>
    <p:sldId id="276" r:id="rId26"/>
    <p:sldId id="359" r:id="rId27"/>
    <p:sldId id="353" r:id="rId28"/>
    <p:sldId id="360" r:id="rId29"/>
    <p:sldId id="369" r:id="rId30"/>
    <p:sldId id="368" r:id="rId31"/>
    <p:sldId id="296" r:id="rId32"/>
    <p:sldId id="280" r:id="rId33"/>
    <p:sldId id="297" r:id="rId34"/>
    <p:sldId id="275" r:id="rId35"/>
  </p:sldIdLst>
  <p:sldSz cx="18288000" cy="10287000"/>
  <p:notesSz cx="6858000" cy="9144000"/>
  <p:embeddedFontLst>
    <p:embeddedFont>
      <p:font typeface="等线" panose="02010600030101010101" pitchFamily="2" charset="-122"/>
      <p:regular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</p:embeddedFontLst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28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2" d="100"/>
          <a:sy n="52" d="100"/>
        </p:scale>
        <p:origin x="850" y="67"/>
      </p:cViewPr>
      <p:guideLst>
        <p:guide orient="horz" pos="2130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26.xml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7.png"/><Relationship Id="rId7" Type="http://schemas.openxmlformats.org/officeDocument/2006/relationships/tags" Target="../tags/tag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5.svg"/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tags" Target="../tags/tag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25.xml"/><Relationship Id="rId3" Type="http://schemas.openxmlformats.org/officeDocument/2006/relationships/tags" Target="../tags/tag3.xml"/><Relationship Id="rId29" Type="http://schemas.openxmlformats.org/officeDocument/2006/relationships/tags" Target="../tags/tag24.xml"/><Relationship Id="rId28" Type="http://schemas.openxmlformats.org/officeDocument/2006/relationships/tags" Target="../tags/tag23.xml"/><Relationship Id="rId27" Type="http://schemas.openxmlformats.org/officeDocument/2006/relationships/tags" Target="../tags/tag22.xml"/><Relationship Id="rId26" Type="http://schemas.openxmlformats.org/officeDocument/2006/relationships/tags" Target="../tags/tag21.xml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image" Target="../media/image9.png"/><Relationship Id="rId21" Type="http://schemas.openxmlformats.org/officeDocument/2006/relationships/image" Target="../media/image14.svg"/><Relationship Id="rId20" Type="http://schemas.openxmlformats.org/officeDocument/2006/relationships/image" Target="../media/image13.png"/><Relationship Id="rId2" Type="http://schemas.openxmlformats.org/officeDocument/2006/relationships/tags" Target="../tags/tag2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jpe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jpeg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5.svg"/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5.svg"/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jpe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8312844" y="2438518"/>
            <a:ext cx="1490015" cy="2919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63975" y="6878301"/>
            <a:ext cx="2560051" cy="479446"/>
            <a:chOff x="0" y="0"/>
            <a:chExt cx="3413401" cy="639262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987156" y="-704891"/>
              <a:ext cx="639262" cy="2049043"/>
              <a:chOff x="0" y="0"/>
              <a:chExt cx="660400" cy="2116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1872655" y="-704891"/>
              <a:ext cx="639262" cy="2049043"/>
              <a:chOff x="0" y="0"/>
              <a:chExt cx="660400" cy="2116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03764"/>
              <a:ext cx="3413401" cy="35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 spc="30">
                  <a:solidFill>
                    <a:srgbClr val="FFFFFF"/>
                  </a:solidFill>
                  <a:ea typeface="造字工房典黑体 超粗体" charset="-122"/>
                </a:rPr>
                <a:t>汇报人：张小画</a:t>
              </a:r>
              <a:endParaRPr lang="en-US" sz="1800" spc="30">
                <a:solidFill>
                  <a:srgbClr val="FFFFFF"/>
                </a:solidFill>
                <a:ea typeface="造字工房典黑体 超粗体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94423" y="7554315"/>
            <a:ext cx="1546704" cy="29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985" spc="33">
                <a:solidFill>
                  <a:srgbClr val="6275EE"/>
                </a:solidFill>
                <a:latin typeface="造字工房典黑体 超粗体" charset="-122"/>
              </a:rPr>
              <a:t>2023.1.1</a:t>
            </a:r>
            <a:endParaRPr lang="en-US" sz="1985" spc="33">
              <a:solidFill>
                <a:srgbClr val="6275EE"/>
              </a:solidFill>
              <a:latin typeface="造字工房典黑体 超粗体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13626" y="4341094"/>
            <a:ext cx="13060749" cy="129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8535" spc="2108">
                <a:solidFill>
                  <a:srgbClr val="AB2AD6"/>
                </a:solidFill>
                <a:ea typeface="思源宋体-超粗体" panose="02020900000000000000" charset="-122"/>
              </a:rPr>
              <a:t>国潮风工作总结汇报</a:t>
            </a:r>
            <a:endParaRPr lang="en-US" sz="8535" spc="2108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79842" y="3197161"/>
            <a:ext cx="6128316" cy="6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4235" spc="1046">
                <a:solidFill>
                  <a:srgbClr val="AB2AD6"/>
                </a:solidFill>
                <a:ea typeface="思源宋体-超粗体" panose="02020900000000000000" charset="-122"/>
              </a:rPr>
              <a:t>简约渐变PPT模版</a:t>
            </a:r>
            <a:endParaRPr lang="en-US" sz="4235" spc="1046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83826" y="5867740"/>
            <a:ext cx="9720348" cy="54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490" spc="456">
                <a:solidFill>
                  <a:srgbClr val="AB2AD6"/>
                </a:solidFill>
                <a:latin typeface="思源宋体-超粗体" panose="02020900000000000000" charset="-122"/>
              </a:rPr>
              <a:t>YEAR END WORK SUMMARY REPORT YEAR END WORK SUMMARY REPORT  YEAR END WORK SUMMARY REPORT</a:t>
            </a:r>
            <a:endParaRPr lang="en-US" sz="1490" spc="456">
              <a:solidFill>
                <a:srgbClr val="AB2AD6"/>
              </a:solidFill>
              <a:latin typeface="思源宋体-超粗体" panose="02020900000000000000" charset="-12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57030" y="799983"/>
            <a:ext cx="16793550" cy="9068034"/>
            <a:chOff x="0" y="0"/>
            <a:chExt cx="22391400" cy="12090712"/>
          </a:xfrm>
        </p:grpSpPr>
        <p:grpSp>
          <p:nvGrpSpPr>
            <p:cNvPr id="16" name="Group 16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 cstate="screen">
            <a:alphaModFix amt="20999"/>
          </a:blip>
          <a:srcRect/>
          <a:stretch>
            <a:fillRect/>
          </a:stretch>
        </p:blipFill>
        <p:spPr>
          <a:xfrm rot="1528538">
            <a:off x="2331128" y="2820429"/>
            <a:ext cx="3905396" cy="2624083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5791454" y="5636473"/>
            <a:ext cx="1890910" cy="522909"/>
            <a:chOff x="0" y="0"/>
            <a:chExt cx="2521214" cy="697212"/>
          </a:xfrm>
        </p:grpSpPr>
        <p:grpSp>
          <p:nvGrpSpPr>
            <p:cNvPr id="26" name="Group 2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screen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0236" y="135141"/>
              <a:ext cx="309439" cy="42693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859244" y="167631"/>
              <a:ext cx="1661970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2024.7.15</a:t>
              </a:r>
              <a:endParaRPr lang="en-US" sz="1905" spc="32">
                <a:solidFill>
                  <a:srgbClr val="35B2CB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19175" y="5606216"/>
            <a:ext cx="2550157" cy="522909"/>
            <a:chOff x="0" y="0"/>
            <a:chExt cx="3400209" cy="697212"/>
          </a:xfrm>
        </p:grpSpPr>
        <p:sp>
          <p:nvSpPr>
            <p:cNvPr id="35" name="TextBox 35"/>
            <p:cNvSpPr txBox="1"/>
            <p:nvPr>
              <p:custDataLst>
                <p:tags r:id="rId7"/>
              </p:custDataLst>
            </p:nvPr>
          </p:nvSpPr>
          <p:spPr>
            <a:xfrm>
              <a:off x="813436" y="177266"/>
              <a:ext cx="2586773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汇报人：</a:t>
              </a:r>
              <a:r>
                <a:rPr lang="zh-CN" alt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第八组</a:t>
              </a:r>
              <a:endParaRPr lang="zh-CN" altLang="en-US" sz="1905" spc="32">
                <a:solidFill>
                  <a:srgbClr val="35B2CB"/>
                </a:solidFill>
                <a:ea typeface="字由点字典黑 65J" panose="00020600040101010101" charset="-122"/>
              </a:endParaRP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8" cstate="screen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88963" y="152302"/>
              <a:ext cx="331985" cy="392608"/>
            </a:xfrm>
            <a:prstGeom prst="rect">
              <a:avLst/>
            </a:prstGeom>
          </p:spPr>
        </p:pic>
      </p:grpSp>
      <p:sp>
        <p:nvSpPr>
          <p:cNvPr id="43" name="TextBox 43"/>
          <p:cNvSpPr txBox="1"/>
          <p:nvPr/>
        </p:nvSpPr>
        <p:spPr>
          <a:xfrm>
            <a:off x="2666775" y="2476693"/>
            <a:ext cx="13835286" cy="278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0"/>
              </a:lnSpc>
            </a:pPr>
            <a:r>
              <a:rPr lang="zh-CN" altLang="en-US" sz="9040" spc="2233" dirty="0">
                <a:solidFill>
                  <a:srgbClr val="65B7C7"/>
                </a:solidFill>
                <a:ea typeface="字由点字典黑 75J" panose="00020600040101010101" charset="-122"/>
              </a:rPr>
              <a:t>基于</a:t>
            </a:r>
            <a:r>
              <a:rPr lang="en-US" altLang="zh-CN" sz="9040" spc="2233" dirty="0">
                <a:solidFill>
                  <a:srgbClr val="65B7C7"/>
                </a:solidFill>
                <a:ea typeface="字由点字典黑 75J" panose="00020600040101010101" charset="-122"/>
              </a:rPr>
              <a:t>WIFI</a:t>
            </a:r>
            <a:r>
              <a:rPr lang="zh-CN" altLang="en-US" sz="9040" spc="2233" dirty="0">
                <a:solidFill>
                  <a:srgbClr val="65B7C7"/>
                </a:solidFill>
                <a:ea typeface="字由点字典黑 75J" panose="00020600040101010101" charset="-122"/>
              </a:rPr>
              <a:t>定位的商城导购系统</a:t>
            </a:r>
            <a:endParaRPr lang="zh-CN" altLang="en-US" sz="9040" spc="2233" dirty="0">
              <a:solidFill>
                <a:srgbClr val="65B7C7"/>
              </a:solidFill>
              <a:ea typeface="字由点字典黑 75J" panose="00020600040101010101" charset="-122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914174" y="7886390"/>
            <a:ext cx="7964193" cy="690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5"/>
              </a:lnSpc>
            </a:pPr>
            <a:r>
              <a:rPr lang="zh-CN" altLang="en-US" sz="4485" spc="1108">
                <a:solidFill>
                  <a:srgbClr val="65B7C7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北京交通大学</a:t>
            </a:r>
            <a:endParaRPr lang="en-US" sz="4485" spc="1108" dirty="0">
              <a:solidFill>
                <a:srgbClr val="65B7C7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5"/>
            <a:chOff x="0" y="0"/>
            <a:chExt cx="22391400" cy="12090713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0" y="0"/>
              <a:ext cx="22332271" cy="12013664"/>
            </a:xfrm>
            <a:custGeom>
              <a:avLst/>
              <a:gdLst/>
              <a:ahLst/>
              <a:cxnLst/>
              <a:rect l="l" t="t" r="r" b="b"/>
              <a:pathLst>
                <a:path w="4493513" h="2417289">
                  <a:moveTo>
                    <a:pt x="0" y="0"/>
                  </a:moveTo>
                  <a:lnTo>
                    <a:pt x="4493513" y="0"/>
                  </a:lnTo>
                  <a:lnTo>
                    <a:pt x="4493513" y="2417289"/>
                  </a:lnTo>
                  <a:lnTo>
                    <a:pt x="0" y="241728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b="1" spc="1082" dirty="0">
                  <a:solidFill>
                    <a:srgbClr val="ED7D31"/>
                  </a:solidFill>
                </a:rPr>
                <a:t>核心贡献</a:t>
              </a:r>
              <a:endParaRPr lang="zh-CN" altLang="en-US" sz="2230" b="1" spc="1082" dirty="0">
                <a:solidFill>
                  <a:srgbClr val="ED7D31"/>
                </a:solidFill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9525000" y="2536492"/>
            <a:ext cx="7526445" cy="549129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83136" y="1346492"/>
            <a:ext cx="7366045" cy="68234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just">
              <a:lnSpc>
                <a:spcPts val="4640"/>
              </a:lnSpc>
            </a:pPr>
            <a:r>
              <a:rPr lang="zh-CN" altLang="en-US" sz="4000" b="1" dirty="0">
                <a:solidFill>
                  <a:srgbClr val="65B7C7"/>
                </a:solidFill>
              </a:rPr>
              <a:t>算法一</a:t>
            </a:r>
            <a:r>
              <a:rPr lang="en-US" altLang="zh-CN" sz="4000" b="1" dirty="0">
                <a:solidFill>
                  <a:srgbClr val="65B7C7"/>
                </a:solidFill>
              </a:rPr>
              <a:t>:</a:t>
            </a:r>
            <a:r>
              <a:rPr lang="zh-CN" altLang="en-US" sz="4000" b="1" dirty="0">
                <a:solidFill>
                  <a:srgbClr val="65B7C7"/>
                </a:solidFill>
              </a:rPr>
              <a:t>定位相关算法</a:t>
            </a:r>
            <a:endParaRPr lang="en-US" altLang="zh-CN" sz="4000" b="1" dirty="0">
              <a:solidFill>
                <a:srgbClr val="65B7C7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46206" y="2111416"/>
            <a:ext cx="8207620" cy="75083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数据采集：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申请相关权限，使用开发者模式关闭</a:t>
            </a:r>
            <a:r>
              <a:rPr lang="en-US" altLang="zh-CN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WLAN</a:t>
            </a: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扫描调节，绘制楼层平面图，设置采样点并编号，在对应的位置进行采样，输入编号作为标识，将该位置的编号以及各</a:t>
            </a:r>
            <a:r>
              <a:rPr lang="en-US" altLang="zh-CN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BSSID</a:t>
            </a: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和</a:t>
            </a:r>
            <a:r>
              <a:rPr lang="en-US" altLang="zh-CN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RSSI</a:t>
            </a: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信息等一起写入文件，最后上传至数据库中。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定位：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服务器端接收到请求时，先读取数据库，将数据按位置分组，将客户端传来的信息与每组数据进行对齐，使用余弦值进行相似度计算，选择最相似的三个组的位置标签进行简单投票，返回给用户端。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多人位置显示：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服务器在对用户位置进行计算后，在数据库更新该用户</a:t>
            </a:r>
            <a:r>
              <a:rPr lang="en-US" altLang="zh-CN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ID</a:t>
            </a: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的位置和更新时间，用户端选择显示“附近的人”时，将更新时间与当前时间小于</a:t>
            </a:r>
            <a:r>
              <a:rPr lang="en-US" altLang="zh-CN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10s</a:t>
            </a: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的用户</a:t>
            </a:r>
            <a:r>
              <a:rPr lang="en-US" altLang="zh-CN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ID</a:t>
            </a: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与位置一起发送到客户端进行显示。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导航：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根据用户选择的起点和终点，进行简单路径规划，当用户位置更新时，更新导航线，当用户达到目标位置时，弹出提示，结束导航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4452990" y="3854901"/>
            <a:ext cx="9382020" cy="2695267"/>
            <a:chOff x="0" y="0"/>
            <a:chExt cx="12509360" cy="359369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alphaModFix amt="71000"/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02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729371" cy="3173307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00" spc="1968" dirty="0">
                  <a:solidFill>
                    <a:srgbClr val="717174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项目综述</a:t>
              </a:r>
              <a:endParaRPr sz="6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349097" y="716579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系统架构图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2" name="图片 1" descr="upload_post_object_v2_28527948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71" y="1401050"/>
            <a:ext cx="13119478" cy="7501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524261" y="110494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系统总体功能结构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/>
        </p:blipFill>
        <p:spPr>
          <a:xfrm>
            <a:off x="2209800" y="2087880"/>
            <a:ext cx="12574905" cy="605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03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8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00" dirty="0">
                  <a:solidFill>
                    <a:srgbClr val="717174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关键功能</a:t>
              </a:r>
              <a:endParaRPr sz="6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014352" y="826859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流程图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37" y="673758"/>
            <a:ext cx="11308190" cy="8939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879025" y="840218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流程图</a:t>
            </a:r>
            <a:endParaRPr lang="zh-CN" alt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1506" y="2724845"/>
            <a:ext cx="6413112" cy="23539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2" name="图片 1" descr="upload_post_object_v2_694595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116" y="609440"/>
            <a:ext cx="12687888" cy="8914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879057" y="716535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altLang="zh-CN" sz="2800" dirty="0">
                <a:solidFill>
                  <a:srgbClr val="65B7C7"/>
                </a:solidFill>
                <a:ea typeface="字由点字典黑 55J" charset="0"/>
              </a:rPr>
              <a:t>UI</a:t>
            </a:r>
            <a:r>
              <a:rPr lang="zh-CN" altLang="en-US" sz="2800" dirty="0">
                <a:solidFill>
                  <a:srgbClr val="65B7C7"/>
                </a:solidFill>
                <a:ea typeface="字由点字典黑 55J" charset="0"/>
              </a:rPr>
              <a:t>界面</a:t>
            </a:r>
            <a:endParaRPr lang="zh-CN" altLang="en-US" sz="2800" dirty="0">
              <a:solidFill>
                <a:srgbClr val="65B7C7"/>
              </a:solidFill>
              <a:ea typeface="字由点字典黑 55J" charset="0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11" name="TextBox 18"/>
          <p:cNvSpPr txBox="1"/>
          <p:nvPr/>
        </p:nvSpPr>
        <p:spPr>
          <a:xfrm>
            <a:off x="3144085" y="71657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charset="0"/>
              </a:rPr>
              <a:t>主界面</a:t>
            </a:r>
            <a:endParaRPr lang="zh-CN" altLang="en-US" sz="2800" dirty="0">
              <a:solidFill>
                <a:srgbClr val="65B7C7"/>
              </a:solidFill>
              <a:ea typeface="字由点字典黑 55J" charset="0"/>
            </a:endParaRPr>
          </a:p>
        </p:txBody>
      </p:sp>
      <p:sp>
        <p:nvSpPr>
          <p:cNvPr id="13" name="TextBox 18"/>
          <p:cNvSpPr txBox="1"/>
          <p:nvPr/>
        </p:nvSpPr>
        <p:spPr>
          <a:xfrm>
            <a:off x="7596417" y="397040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ea typeface="字由点字典黑 55J" charset="0"/>
              </a:rPr>
              <a:t>导航界面</a:t>
            </a:r>
            <a:endParaRPr lang="zh-CN" altLang="en-US" sz="2800" dirty="0">
              <a:solidFill>
                <a:srgbClr val="65B7C7"/>
              </a:solidFill>
              <a:ea typeface="字由点字典黑 55J" charset="0"/>
            </a:endParaRPr>
          </a:p>
        </p:txBody>
      </p:sp>
      <p:pic>
        <p:nvPicPr>
          <p:cNvPr id="2" name="图片 1" descr="upload_post_object_v2_10085176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417" y="1367961"/>
            <a:ext cx="3986625" cy="7927770"/>
          </a:xfrm>
          <a:prstGeom prst="rect">
            <a:avLst/>
          </a:prstGeom>
        </p:spPr>
      </p:pic>
      <p:pic>
        <p:nvPicPr>
          <p:cNvPr id="12" name="图片 11" descr="upload_post_object_v2_13114615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25" y="1311565"/>
            <a:ext cx="3774076" cy="7984166"/>
          </a:xfrm>
          <a:prstGeom prst="rect">
            <a:avLst/>
          </a:prstGeom>
        </p:spPr>
      </p:pic>
      <p:pic>
        <p:nvPicPr>
          <p:cNvPr id="15" name="图片 14" descr="upload_post_object_v2_29908446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974" y="992034"/>
            <a:ext cx="3958285" cy="8268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b="1" spc="1082" dirty="0">
                  <a:solidFill>
                    <a:srgbClr val="ED7D31"/>
                  </a:solidFill>
                </a:rPr>
                <a:t>容错措施</a:t>
              </a:r>
              <a:endParaRPr lang="zh-CN" altLang="en-US" sz="2230" b="1" spc="1082" dirty="0">
                <a:solidFill>
                  <a:srgbClr val="ED7D31"/>
                </a:solidFill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316808" y="1676235"/>
            <a:ext cx="1236864" cy="5949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</a:rPr>
              <a:t>容错</a:t>
            </a:r>
            <a:endParaRPr lang="zh-CN" altLang="en-US" sz="4000" dirty="0">
              <a:solidFill>
                <a:srgbClr val="65B7C7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316808" y="2507564"/>
            <a:ext cx="7451101" cy="5691332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060"/>
              </a:lnSpc>
            </a:pPr>
            <a:r>
              <a:rPr lang="en-US" altLang="zh-CN" sz="2400" spc="44">
                <a:solidFill>
                  <a:srgbClr val="545454"/>
                </a:solidFill>
                <a:ea typeface="字由点字典黑 45J" charset="0"/>
              </a:rPr>
              <a:t>1.</a:t>
            </a:r>
            <a:r>
              <a:rPr lang="zh-CN" altLang="en-US" sz="2400" b="1" spc="44">
                <a:solidFill>
                  <a:srgbClr val="545454"/>
                </a:solidFill>
                <a:ea typeface="字由点字典黑 45J" charset="0"/>
              </a:rPr>
              <a:t>登录容错：</a:t>
            </a:r>
            <a:r>
              <a:rPr lang="zh-CN" altLang="en-US" sz="2400" spc="44">
                <a:solidFill>
                  <a:srgbClr val="545454"/>
                </a:solidFill>
                <a:ea typeface="字由点字典黑 45J" charset="0"/>
              </a:rPr>
              <a:t>当用户输入错误的信息时，提示用户进行重新输入。</a:t>
            </a:r>
            <a:endParaRPr lang="zh-CN" altLang="en-US" sz="2400" spc="44">
              <a:solidFill>
                <a:srgbClr val="545454"/>
              </a:solidFill>
              <a:ea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en-US" altLang="zh-CN" sz="2400" spc="44">
                <a:solidFill>
                  <a:srgbClr val="545454"/>
                </a:solidFill>
                <a:ea typeface="字由点字典黑 45J" charset="0"/>
              </a:rPr>
              <a:t>2.</a:t>
            </a:r>
            <a:r>
              <a:rPr lang="zh-CN" altLang="en-US" sz="2400" b="1" spc="44">
                <a:solidFill>
                  <a:srgbClr val="545454"/>
                </a:solidFill>
                <a:ea typeface="字由点字典黑 45J" charset="0"/>
              </a:rPr>
              <a:t>评论容错：</a:t>
            </a:r>
            <a:r>
              <a:rPr lang="zh-CN" altLang="en-US" sz="2400" spc="44">
                <a:solidFill>
                  <a:srgbClr val="545454"/>
                </a:solidFill>
                <a:ea typeface="字由点字典黑 45J" charset="0"/>
              </a:rPr>
              <a:t>当用户进行错误的信息或者不符合规范的评价时，对其进行管理删除。</a:t>
            </a:r>
            <a:endParaRPr lang="zh-CN" altLang="en-US" sz="2400" spc="44">
              <a:solidFill>
                <a:srgbClr val="545454"/>
              </a:solidFill>
              <a:ea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en-US" altLang="zh-CN" sz="2400" spc="44">
                <a:solidFill>
                  <a:srgbClr val="545454"/>
                </a:solidFill>
                <a:ea typeface="字由点字典黑 45J" charset="0"/>
              </a:rPr>
              <a:t>3.</a:t>
            </a:r>
            <a:r>
              <a:rPr lang="zh-CN" altLang="en-US" sz="2400" b="1" spc="44">
                <a:solidFill>
                  <a:srgbClr val="545454"/>
                </a:solidFill>
                <a:ea typeface="字由点字典黑 45J" charset="0"/>
              </a:rPr>
              <a:t>软件冗余：</a:t>
            </a:r>
            <a:r>
              <a:rPr lang="zh-CN" altLang="en-US" sz="2400" spc="44">
                <a:solidFill>
                  <a:srgbClr val="545454"/>
                </a:solidFill>
                <a:ea typeface="字由点字典黑 45J" charset="0"/>
              </a:rPr>
              <a:t>采用分布式架构，将系统关键组件部署在多个节点上，实现数据的实时备份和故障转移。</a:t>
            </a:r>
            <a:endParaRPr lang="zh-CN" altLang="en-US" sz="2400" spc="44">
              <a:solidFill>
                <a:srgbClr val="545454"/>
              </a:solidFill>
              <a:ea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en-US" altLang="zh-CN" sz="2400" spc="44">
                <a:solidFill>
                  <a:srgbClr val="545454"/>
                </a:solidFill>
                <a:ea typeface="字由点字典黑 45J" charset="0"/>
              </a:rPr>
              <a:t>4.</a:t>
            </a:r>
            <a:r>
              <a:rPr lang="en-US" altLang="zh-CN" sz="2400" b="1" spc="44">
                <a:solidFill>
                  <a:srgbClr val="545454"/>
                </a:solidFill>
                <a:ea typeface="字由点字典黑 45J" charset="0"/>
              </a:rPr>
              <a:t>模块化设计：</a:t>
            </a:r>
            <a:r>
              <a:rPr lang="en-US" altLang="zh-CN" sz="2400" spc="44">
                <a:solidFill>
                  <a:srgbClr val="545454"/>
                </a:solidFill>
                <a:ea typeface="字由点字典黑 45J" charset="0"/>
              </a:rPr>
              <a:t>将系统划分为多个独立的模块，如WIFI信号采集模块、定位算法模块、导购推荐模块等。当一个模块出现故障时，可以迅速隔离并修复，而不影响其他模块的正常运行。</a:t>
            </a:r>
            <a:endParaRPr lang="en-US" altLang="zh-CN" sz="2400" spc="44">
              <a:solidFill>
                <a:srgbClr val="545454"/>
              </a:solidFill>
              <a:ea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en-US" altLang="zh-CN" sz="2400" spc="44">
                <a:solidFill>
                  <a:srgbClr val="545454"/>
                </a:solidFill>
                <a:ea typeface="字由点字典黑 45J" charset="0"/>
              </a:rPr>
              <a:t>5.</a:t>
            </a:r>
            <a:r>
              <a:rPr lang="en-US" altLang="zh-CN" sz="2400" b="1" spc="44">
                <a:solidFill>
                  <a:srgbClr val="545454"/>
                </a:solidFill>
                <a:ea typeface="字由点字典黑 45J" charset="0"/>
              </a:rPr>
              <a:t>定期备份：</a:t>
            </a:r>
            <a:r>
              <a:rPr lang="en-US" altLang="zh-CN" sz="2400" spc="44">
                <a:solidFill>
                  <a:srgbClr val="545454"/>
                </a:solidFill>
                <a:ea typeface="字由点字典黑 45J" charset="0"/>
              </a:rPr>
              <a:t>对系统关键数据进行定期备份，确保数据的安全性和可恢复性。</a:t>
            </a:r>
            <a:endParaRPr lang="en-US" altLang="zh-CN" sz="2400" spc="44">
              <a:solidFill>
                <a:srgbClr val="545454"/>
              </a:solidFill>
              <a:ea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en-US" altLang="zh-CN" sz="2400" spc="44">
                <a:solidFill>
                  <a:srgbClr val="545454"/>
                </a:solidFill>
                <a:ea typeface="字由点字典黑 45J" charset="0"/>
              </a:rPr>
              <a:t>6.</a:t>
            </a:r>
            <a:r>
              <a:rPr lang="en-US" altLang="zh-CN" sz="2400" b="1" spc="44">
                <a:solidFill>
                  <a:srgbClr val="545454"/>
                </a:solidFill>
                <a:ea typeface="字由点字典黑 45J" charset="0"/>
              </a:rPr>
              <a:t>容错提示：</a:t>
            </a:r>
            <a:r>
              <a:rPr lang="en-US" altLang="zh-CN" sz="2400" spc="44">
                <a:solidFill>
                  <a:srgbClr val="545454"/>
                </a:solidFill>
                <a:ea typeface="字由点字典黑 45J" charset="0"/>
              </a:rPr>
              <a:t>在系统出现故障时，向用户提供友好的容错提示信息，引导用户进行下一步操作或寻求帮助。</a:t>
            </a:r>
            <a:endParaRPr lang="en-US" altLang="zh-CN" sz="2400" spc="44">
              <a:solidFill>
                <a:srgbClr val="545454"/>
              </a:solidFill>
              <a:ea typeface="字由点字典黑 45J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879057" y="1568025"/>
            <a:ext cx="8058397" cy="6487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04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8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</a:rPr>
                <a:t>核心算法</a:t>
              </a:r>
              <a:endParaRPr lang="zh-CN" altLang="en-US" sz="6625" spc="1968" dirty="0">
                <a:solidFill>
                  <a:srgbClr val="717174"/>
                </a:solidFill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9" name="Group 9"/>
          <p:cNvGrpSpPr/>
          <p:nvPr>
            <p:custDataLst>
              <p:tags r:id="rId2"/>
            </p:custDataLst>
          </p:nvPr>
        </p:nvGrpSpPr>
        <p:grpSpPr>
          <a:xfrm>
            <a:off x="8216962" y="1073274"/>
            <a:ext cx="5758140" cy="1068070"/>
            <a:chOff x="0" y="-75088"/>
            <a:chExt cx="7677520" cy="1424093"/>
          </a:xfrm>
        </p:grpSpPr>
        <p:sp>
          <p:nvSpPr>
            <p:cNvPr id="10" name="TextBox 10"/>
            <p:cNvSpPr txBox="1"/>
            <p:nvPr>
              <p:custDataLst>
                <p:tags r:id="rId3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b="1" spc="846" dirty="0">
                  <a:solidFill>
                    <a:srgbClr val="71717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项目意义</a:t>
              </a:r>
              <a:endParaRPr lang="zh-CN" altLang="en-US" sz="2850" b="1" spc="846" dirty="0">
                <a:solidFill>
                  <a:srgbClr val="717174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>
              <p:custDataLst>
                <p:tags r:id="rId7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01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13" name="Group 13"/>
          <p:cNvGrpSpPr/>
          <p:nvPr>
            <p:custDataLst>
              <p:tags r:id="rId8"/>
            </p:custDataLst>
          </p:nvPr>
        </p:nvGrpSpPr>
        <p:grpSpPr>
          <a:xfrm>
            <a:off x="9677240" y="2294740"/>
            <a:ext cx="5758140" cy="1068070"/>
            <a:chOff x="0" y="-75088"/>
            <a:chExt cx="7677520" cy="1424093"/>
          </a:xfrm>
        </p:grpSpPr>
        <p:sp>
          <p:nvSpPr>
            <p:cNvPr id="14" name="TextBox 14"/>
            <p:cNvSpPr txBox="1"/>
            <p:nvPr>
              <p:custDataLst>
                <p:tags r:id="rId9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b="1" spc="846" dirty="0">
                  <a:solidFill>
                    <a:srgbClr val="717174"/>
                  </a:solidFill>
                </a:rPr>
                <a:t>项目综述</a:t>
              </a:r>
              <a:endParaRPr b="1"/>
            </a:p>
          </p:txBody>
        </p:sp>
        <p:pic>
          <p:nvPicPr>
            <p:cNvPr id="15" name="Picture 1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>
              <p:custDataLst>
                <p:tags r:id="rId11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02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17" name="Group 17"/>
          <p:cNvGrpSpPr/>
          <p:nvPr>
            <p:custDataLst>
              <p:tags r:id="rId12"/>
            </p:custDataLst>
          </p:nvPr>
        </p:nvGrpSpPr>
        <p:grpSpPr>
          <a:xfrm>
            <a:off x="8217079" y="3477173"/>
            <a:ext cx="5758140" cy="1068070"/>
            <a:chOff x="0" y="-75088"/>
            <a:chExt cx="7677520" cy="1424093"/>
          </a:xfrm>
        </p:grpSpPr>
        <p:sp>
          <p:nvSpPr>
            <p:cNvPr id="18" name="TextBox 18"/>
            <p:cNvSpPr txBox="1"/>
            <p:nvPr>
              <p:custDataLst>
                <p:tags r:id="rId13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b="1" spc="846" dirty="0">
                  <a:solidFill>
                    <a:srgbClr val="717174"/>
                  </a:solidFill>
                </a:rPr>
                <a:t>关键功能</a:t>
              </a:r>
              <a:endParaRPr b="1"/>
            </a:p>
          </p:txBody>
        </p:sp>
        <p:pic>
          <p:nvPicPr>
            <p:cNvPr id="19" name="Picture 1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>
              <p:custDataLst>
                <p:tags r:id="rId15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03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>
            <p:custDataLst>
              <p:tags r:id="rId16"/>
            </p:custDataLst>
          </p:nvPr>
        </p:nvGrpSpPr>
        <p:grpSpPr>
          <a:xfrm>
            <a:off x="8251162" y="6591968"/>
            <a:ext cx="5758140" cy="1068070"/>
            <a:chOff x="0" y="-75088"/>
            <a:chExt cx="7677520" cy="1424093"/>
          </a:xfrm>
        </p:grpSpPr>
        <p:sp>
          <p:nvSpPr>
            <p:cNvPr id="22" name="TextBox 22"/>
            <p:cNvSpPr txBox="1"/>
            <p:nvPr>
              <p:custDataLst>
                <p:tags r:id="rId17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b="1" spc="846" dirty="0">
                  <a:solidFill>
                    <a:srgbClr val="717174"/>
                  </a:solidFill>
                </a:rPr>
                <a:t>实验测评</a:t>
              </a:r>
              <a:endParaRPr b="1"/>
            </a:p>
          </p:txBody>
        </p:sp>
        <p:pic>
          <p:nvPicPr>
            <p:cNvPr id="23" name="Picture 2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>
              <p:custDataLst>
                <p:tags r:id="rId19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05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14015" y="3183991"/>
            <a:ext cx="3895805" cy="3293726"/>
            <a:chOff x="0" y="0"/>
            <a:chExt cx="5194407" cy="4391635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407" cy="4391635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6687" y="970223"/>
              <a:ext cx="3241032" cy="1773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ea typeface="字由点字典黑 65J" panose="00020600040101010101" charset="-122"/>
                </a:rPr>
                <a:t>目录</a:t>
              </a:r>
              <a:endParaRPr lang="en-US" sz="80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11188" y="2677228"/>
              <a:ext cx="2972030" cy="730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80"/>
                </a:lnSpc>
                <a:spcBef>
                  <a:spcPct val="0"/>
                </a:spcBef>
              </a:pPr>
              <a:r>
                <a:rPr lang="en-US" sz="3275">
                  <a:solidFill>
                    <a:srgbClr val="FFFFFF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Contents</a:t>
              </a:r>
              <a:endParaRPr lang="en-US" sz="3275">
                <a:solidFill>
                  <a:srgbClr val="FFFFFF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2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grpSp>
        <p:nvGrpSpPr>
          <p:cNvPr id="34" name="Group 21"/>
          <p:cNvGrpSpPr/>
          <p:nvPr>
            <p:custDataLst>
              <p:tags r:id="rId23"/>
            </p:custDataLst>
          </p:nvPr>
        </p:nvGrpSpPr>
        <p:grpSpPr>
          <a:xfrm>
            <a:off x="9677240" y="5071813"/>
            <a:ext cx="5758140" cy="1068070"/>
            <a:chOff x="0" y="-75088"/>
            <a:chExt cx="7677520" cy="1424093"/>
          </a:xfrm>
        </p:grpSpPr>
        <p:sp>
          <p:nvSpPr>
            <p:cNvPr id="35" name="TextBox 22"/>
            <p:cNvSpPr txBox="1"/>
            <p:nvPr>
              <p:custDataLst>
                <p:tags r:id="rId24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b="1" spc="846" dirty="0">
                  <a:solidFill>
                    <a:srgbClr val="71717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核心算法</a:t>
              </a:r>
              <a:endParaRPr lang="zh-CN" altLang="en-US" sz="2850" b="1" spc="846" dirty="0">
                <a:solidFill>
                  <a:srgbClr val="717174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pic>
          <p:nvPicPr>
            <p:cNvPr id="36" name="Picture 23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37" name="TextBox 24"/>
            <p:cNvSpPr txBox="1"/>
            <p:nvPr>
              <p:custDataLst>
                <p:tags r:id="rId26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04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grpSp>
        <p:nvGrpSpPr>
          <p:cNvPr id="29" name="Group 21"/>
          <p:cNvGrpSpPr/>
          <p:nvPr>
            <p:custDataLst>
              <p:tags r:id="rId27"/>
            </p:custDataLst>
          </p:nvPr>
        </p:nvGrpSpPr>
        <p:grpSpPr>
          <a:xfrm>
            <a:off x="9677240" y="7964141"/>
            <a:ext cx="5758140" cy="1068070"/>
            <a:chOff x="0" y="-75088"/>
            <a:chExt cx="7677520" cy="1424093"/>
          </a:xfrm>
        </p:grpSpPr>
        <p:sp>
          <p:nvSpPr>
            <p:cNvPr id="31" name="TextBox 22"/>
            <p:cNvSpPr txBox="1"/>
            <p:nvPr>
              <p:custDataLst>
                <p:tags r:id="rId28"/>
              </p:custDataLst>
            </p:nvPr>
          </p:nvSpPr>
          <p:spPr>
            <a:xfrm>
              <a:off x="1794644" y="326529"/>
              <a:ext cx="5882876" cy="68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b="1" spc="846" dirty="0">
                  <a:solidFill>
                    <a:srgbClr val="717174"/>
                  </a:solidFill>
                </a:rPr>
                <a:t>总结</a:t>
              </a:r>
              <a:endParaRPr b="1"/>
            </a:p>
          </p:txBody>
        </p:sp>
        <p:pic>
          <p:nvPicPr>
            <p:cNvPr id="32" name="Picture 23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5" cstate="screen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33" name="TextBox 24"/>
            <p:cNvSpPr txBox="1"/>
            <p:nvPr>
              <p:custDataLst>
                <p:tags r:id="rId30"/>
              </p:custDataLst>
            </p:nvPr>
          </p:nvSpPr>
          <p:spPr>
            <a:xfrm>
              <a:off x="215214" y="-75088"/>
              <a:ext cx="1328635" cy="142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</a:t>
              </a:r>
              <a:r>
                <a:rPr lang="en-US" altLang="zh-CN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6</a:t>
              </a:r>
              <a:endParaRPr lang="en-US" sz="5950" spc="-428">
                <a:solidFill>
                  <a:srgbClr val="65B7C7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993325" y="1049461"/>
            <a:ext cx="3301731" cy="407296"/>
            <a:chOff x="0" y="0"/>
            <a:chExt cx="4402308" cy="543062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b="1" spc="1082" dirty="0">
                  <a:solidFill>
                    <a:srgbClr val="ED7D31"/>
                  </a:solidFill>
                </a:rPr>
                <a:t>核心算法</a:t>
              </a:r>
              <a:endParaRPr lang="zh-CN" altLang="en-US" sz="2230" b="1" spc="1082" dirty="0">
                <a:solidFill>
                  <a:srgbClr val="ED7D31"/>
                </a:solidFill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3776870" y="1710645"/>
            <a:ext cx="9824065" cy="75083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输入：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用户端发来的字典，BSSID为键，RSSI为值。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输出：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en-US" altLang="zh-CN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S</a:t>
            </a: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tring类型的位置信息最相似的三个组的位置标签进行简单投票，返回给用户端。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算法思想：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使用</a:t>
            </a:r>
            <a:r>
              <a:rPr lang="en-US" altLang="zh-CN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KNN</a:t>
            </a: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算法的思想，将客户端发来的作为待分类实例，将数据库已采集到的位置和对应的</a:t>
            </a:r>
            <a:r>
              <a:rPr lang="en-US" altLang="zh-CN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WiFi</a:t>
            </a: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信息作为每个样本，计算待分类实例与每一个样本之间的距离，选择距离最小的</a:t>
            </a:r>
            <a:r>
              <a:rPr lang="en-US" altLang="zh-CN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k</a:t>
            </a: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个样本，使用简单投票进行判断，输出位置信息。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993325" y="1049461"/>
            <a:ext cx="3301731" cy="407296"/>
            <a:chOff x="0" y="0"/>
            <a:chExt cx="4402308" cy="543062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b="1" spc="1082" dirty="0">
                  <a:solidFill>
                    <a:srgbClr val="ED7D31"/>
                  </a:solidFill>
                </a:rPr>
                <a:t>核心算法</a:t>
              </a:r>
              <a:endParaRPr lang="zh-CN" altLang="en-US" sz="2230" b="1" spc="1082" dirty="0">
                <a:solidFill>
                  <a:srgbClr val="ED7D31"/>
                </a:solidFill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20" name="图片 19" descr="upload_post_object_v2_235342279"/>
          <p:cNvPicPr>
            <a:picLocks noChangeAspect="1"/>
          </p:cNvPicPr>
          <p:nvPr/>
        </p:nvPicPr>
        <p:blipFill>
          <a:blip r:embed="rId2"/>
          <a:srcRect r="21341"/>
          <a:stretch>
            <a:fillRect/>
          </a:stretch>
        </p:blipFill>
        <p:spPr>
          <a:xfrm>
            <a:off x="4894384" y="993111"/>
            <a:ext cx="9272186" cy="8243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993325" y="1049461"/>
            <a:ext cx="3301731" cy="407296"/>
            <a:chOff x="0" y="0"/>
            <a:chExt cx="4402308" cy="543062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b="1" spc="1082" dirty="0">
                  <a:solidFill>
                    <a:srgbClr val="ED7D31"/>
                  </a:solidFill>
                </a:rPr>
                <a:t>核心算法</a:t>
              </a:r>
              <a:endParaRPr lang="zh-CN" altLang="en-US" sz="2230" b="1" spc="1082" dirty="0">
                <a:solidFill>
                  <a:srgbClr val="ED7D31"/>
                </a:solidFill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7" name="图片 16" descr="upload_post_object_v2_974107816"/>
          <p:cNvPicPr>
            <a:picLocks noChangeAspect="1"/>
          </p:cNvPicPr>
          <p:nvPr/>
        </p:nvPicPr>
        <p:blipFill>
          <a:blip r:embed="rId2"/>
          <a:srcRect l="-559" t="7819" r="15733" b="11659"/>
          <a:stretch>
            <a:fillRect/>
          </a:stretch>
        </p:blipFill>
        <p:spPr>
          <a:xfrm>
            <a:off x="2490012" y="1542703"/>
            <a:ext cx="12172456" cy="7842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352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</a:t>
              </a:r>
              <a:r>
                <a:rPr lang="en-US" altLang="zh-CN" sz="9830">
                  <a:solidFill>
                    <a:srgbClr val="FFFFFF"/>
                  </a:solidFill>
                  <a:latin typeface="字由点字典黑 65J" charset="0"/>
                </a:rPr>
                <a:t>5</a:t>
              </a:r>
              <a:endParaRPr lang="en-US" altLang="zh-CN" sz="9830">
                <a:solidFill>
                  <a:srgbClr val="FFFFFF"/>
                </a:solidFill>
                <a:latin typeface="字由点字典黑 65J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8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</a:rPr>
                <a:t>实验评测</a:t>
              </a:r>
              <a:endParaRPr lang="zh-CN" altLang="en-US" sz="6625" spc="1968" dirty="0">
                <a:solidFill>
                  <a:srgbClr val="717174"/>
                </a:solidFill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99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7296138" y="2298751"/>
            <a:ext cx="717598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b="1" spc="1082" dirty="0">
                  <a:solidFill>
                    <a:srgbClr val="ED7D31"/>
                  </a:solidFill>
                  <a:ea typeface="字由点字典黑 55J" panose="00020600040101010101" charset="-122"/>
                </a:rPr>
                <a:t>工作量</a:t>
              </a:r>
              <a:endParaRPr lang="en-US" sz="2230" b="1" spc="1082" dirty="0">
                <a:solidFill>
                  <a:srgbClr val="ED7D31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461637" y="1089220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</a:rPr>
              <a:t>测评：定位精度</a:t>
            </a:r>
            <a:endParaRPr lang="zh-CN" altLang="en-US" sz="4000" dirty="0">
              <a:solidFill>
                <a:srgbClr val="65B7C7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509689" y="3293406"/>
            <a:ext cx="9824065" cy="1510088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实验环境：</a:t>
            </a:r>
            <a:r>
              <a:rPr lang="en-US" altLang="zh-CN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YF515</a:t>
            </a: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教室（长</a:t>
            </a:r>
            <a:r>
              <a:rPr lang="en-US" altLang="zh-CN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22</a:t>
            </a: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块砖，宽</a:t>
            </a:r>
            <a:r>
              <a:rPr lang="en-US" altLang="zh-CN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16</a:t>
            </a: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块砖）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实验方法：手动测试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在教室四个角落设置采样点，以教室内的每块砖为测试点，测试十次，记录定位错误的次数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99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7296138" y="2298751"/>
            <a:ext cx="717598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b="1" spc="1082" dirty="0">
                  <a:solidFill>
                    <a:srgbClr val="ED7D31"/>
                  </a:solidFill>
                  <a:ea typeface="字由点字典黑 55J" panose="00020600040101010101" charset="-122"/>
                </a:rPr>
                <a:t>工作量</a:t>
              </a:r>
              <a:endParaRPr lang="en-US" sz="2230" b="1" spc="1082" dirty="0">
                <a:solidFill>
                  <a:srgbClr val="ED7D31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461637" y="1089220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</a:rPr>
              <a:t>测评：定位精度</a:t>
            </a:r>
            <a:endParaRPr lang="zh-CN" altLang="en-US" sz="4000" dirty="0">
              <a:solidFill>
                <a:srgbClr val="65B7C7"/>
              </a:solidFill>
            </a:endParaRPr>
          </a:p>
        </p:txBody>
      </p:sp>
      <p:pic>
        <p:nvPicPr>
          <p:cNvPr id="13" name="图片 12" descr="upload_post_object_v2_35406115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5" y="1011827"/>
            <a:ext cx="8761788" cy="8370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99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7296138" y="2298751"/>
            <a:ext cx="717598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b="1" spc="1082" dirty="0">
                  <a:solidFill>
                    <a:srgbClr val="ED7D31"/>
                  </a:solidFill>
                  <a:ea typeface="字由点字典黑 55J" panose="00020600040101010101" charset="-122"/>
                </a:rPr>
                <a:t>工作量</a:t>
              </a:r>
              <a:endParaRPr lang="en-US" sz="2230" b="1" spc="1082" dirty="0">
                <a:solidFill>
                  <a:srgbClr val="ED7D31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461637" y="1089220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</a:rPr>
              <a:t>测评：定位精度</a:t>
            </a:r>
            <a:endParaRPr lang="zh-CN" altLang="en-US" sz="4000" dirty="0">
              <a:solidFill>
                <a:srgbClr val="65B7C7"/>
              </a:solidFill>
            </a:endParaRPr>
          </a:p>
        </p:txBody>
      </p:sp>
      <p:pic>
        <p:nvPicPr>
          <p:cNvPr id="13" name="图片 12" descr="upload_post_object_v2_2053742888"/>
          <p:cNvPicPr>
            <a:picLocks noChangeAspect="1"/>
          </p:cNvPicPr>
          <p:nvPr/>
        </p:nvPicPr>
        <p:blipFill>
          <a:blip r:embed="rId2"/>
          <a:srcRect l="8327" t="8603" r="8254"/>
          <a:stretch>
            <a:fillRect/>
          </a:stretch>
        </p:blipFill>
        <p:spPr>
          <a:xfrm>
            <a:off x="1257372" y="1797955"/>
            <a:ext cx="12557503" cy="7710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99" y="609483"/>
            <a:ext cx="16793550" cy="9068035"/>
            <a:chOff x="0" y="0"/>
            <a:chExt cx="22391400" cy="12090713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16454" y="333509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/>
                <a:r>
                  <a:rPr lang="zh-CN" sz="1050">
                    <a:latin typeface="Times New Roman" panose="02020603050405020304"/>
                    <a:ea typeface="宋体" panose="02010600030101010101" pitchFamily="2" charset="-122"/>
                    <a:cs typeface="Times New Roman" panose="02020603050405020304"/>
                  </a:rPr>
                  <a:t>我们对应用上传以及下载的内容进行简化各种，对服务端处理的各种结果进行编码，确保了消息发送的精简性。除此之外，对图片个中资源做了压缩处理，降低其储存、网络要求的同时保证了资源质量。</a:t>
                </a:r>
                <a:endParaRPr lang="zh-CN" sz="1050">
                  <a:latin typeface="Times New Roman" panose="020206030504050203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7296138" y="2298751"/>
            <a:ext cx="717598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endParaRPr lang="en-US" sz="2230" b="1" spc="1082" dirty="0">
                <a:solidFill>
                  <a:srgbClr val="ED7D31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461637" y="1089220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</a:rPr>
              <a:t>测评：</a:t>
            </a:r>
            <a:endParaRPr lang="zh-CN" altLang="en-US" sz="4000" dirty="0">
              <a:solidFill>
                <a:srgbClr val="65B7C7"/>
              </a:solidFill>
            </a:endParaRPr>
          </a:p>
        </p:txBody>
      </p:sp>
      <p:pic>
        <p:nvPicPr>
          <p:cNvPr id="25" name="图片 20"/>
          <p:cNvPicPr>
            <a:picLocks noChangeAspect="1"/>
          </p:cNvPicPr>
          <p:nvPr/>
        </p:nvPicPr>
        <p:blipFill>
          <a:blip r:embed="rId2"/>
          <a:srcRect t="21593"/>
          <a:stretch>
            <a:fillRect/>
          </a:stretch>
        </p:blipFill>
        <p:spPr>
          <a:xfrm>
            <a:off x="1198764" y="1852622"/>
            <a:ext cx="4156817" cy="6922879"/>
          </a:xfrm>
          <a:prstGeom prst="rect">
            <a:avLst/>
          </a:prstGeom>
        </p:spPr>
      </p:pic>
      <p:pic>
        <p:nvPicPr>
          <p:cNvPr id="26" name="图片 21"/>
          <p:cNvPicPr>
            <a:picLocks noChangeAspect="1"/>
          </p:cNvPicPr>
          <p:nvPr/>
        </p:nvPicPr>
        <p:blipFill>
          <a:blip r:embed="rId3"/>
          <a:srcRect t="21627" r="26" b="5321"/>
          <a:stretch>
            <a:fillRect/>
          </a:stretch>
        </p:blipFill>
        <p:spPr>
          <a:xfrm>
            <a:off x="9922506" y="2641965"/>
            <a:ext cx="3921238" cy="5790130"/>
          </a:xfrm>
          <a:prstGeom prst="rect">
            <a:avLst/>
          </a:prstGeom>
        </p:spPr>
      </p:pic>
      <p:pic>
        <p:nvPicPr>
          <p:cNvPr id="27" name="图片 22"/>
          <p:cNvPicPr>
            <a:picLocks noChangeAspect="1"/>
          </p:cNvPicPr>
          <p:nvPr/>
        </p:nvPicPr>
        <p:blipFill>
          <a:blip r:embed="rId4"/>
          <a:srcRect t="21288" b="6519"/>
          <a:stretch>
            <a:fillRect/>
          </a:stretch>
        </p:blipFill>
        <p:spPr>
          <a:xfrm>
            <a:off x="5587430" y="2298704"/>
            <a:ext cx="4103570" cy="6476797"/>
          </a:xfrm>
          <a:prstGeom prst="rect">
            <a:avLst/>
          </a:prstGeom>
        </p:spPr>
      </p:pic>
      <p:pic>
        <p:nvPicPr>
          <p:cNvPr id="28" name="图片 23"/>
          <p:cNvPicPr>
            <a:picLocks noChangeAspect="1"/>
          </p:cNvPicPr>
          <p:nvPr/>
        </p:nvPicPr>
        <p:blipFill>
          <a:blip r:embed="rId5"/>
          <a:srcRect t="22896" b="-4708"/>
          <a:stretch>
            <a:fillRect/>
          </a:stretch>
        </p:blipFill>
        <p:spPr>
          <a:xfrm>
            <a:off x="13843733" y="2445927"/>
            <a:ext cx="3828810" cy="6182207"/>
          </a:xfrm>
          <a:prstGeom prst="rect">
            <a:avLst/>
          </a:prstGeom>
        </p:spPr>
      </p:pic>
      <p:sp>
        <p:nvSpPr>
          <p:cNvPr id="29" name="文本框 28"/>
          <p:cNvSpPr txBox="1"/>
          <p:nvPr userDrawn="1"/>
        </p:nvSpPr>
        <p:spPr>
          <a:xfrm>
            <a:off x="5493460" y="1225532"/>
            <a:ext cx="11125444" cy="725851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/>
              <a:t>我们对应用上传以及下载的内容进行简化各种，对服务端处理的各种结果进行编码，确保了消息发送的精简性。</a:t>
            </a:r>
            <a:endParaRPr lang="zh-CN" altLang="en-US"/>
          </a:p>
          <a:p>
            <a:pPr algn="l"/>
            <a:r>
              <a:rPr lang="zh-CN" altLang="en-US"/>
              <a:t>除此之外，对图片个中资源做了压缩处理，降低其储存、网络要求的同时保证了资源质量。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99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7296138" y="2298751"/>
            <a:ext cx="717598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endParaRPr lang="en-US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b="1" spc="1082" dirty="0">
                  <a:solidFill>
                    <a:srgbClr val="ED7D31"/>
                  </a:solidFill>
                  <a:ea typeface="字由点字典黑 55J" panose="00020600040101010101" charset="-122"/>
                </a:rPr>
                <a:t>工作量</a:t>
              </a:r>
              <a:endParaRPr lang="en-US" sz="2230" b="1" spc="1082" dirty="0">
                <a:solidFill>
                  <a:srgbClr val="ED7D31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461637" y="1089220"/>
            <a:ext cx="3679000" cy="9024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</a:rPr>
              <a:t>测评：</a:t>
            </a:r>
            <a:endParaRPr lang="zh-CN" altLang="en-US" sz="4000" dirty="0">
              <a:solidFill>
                <a:srgbClr val="65B7C7"/>
              </a:solidFill>
            </a:endParaRPr>
          </a:p>
        </p:txBody>
      </p:sp>
      <p:pic>
        <p:nvPicPr>
          <p:cNvPr id="24" name="图片 13"/>
          <p:cNvPicPr>
            <a:picLocks noChangeAspect="1"/>
          </p:cNvPicPr>
          <p:nvPr/>
        </p:nvPicPr>
        <p:blipFill>
          <a:blip r:embed="rId2"/>
          <a:srcRect t="21861" b="5923"/>
          <a:stretch>
            <a:fillRect/>
          </a:stretch>
        </p:blipFill>
        <p:spPr>
          <a:xfrm>
            <a:off x="9126454" y="1955161"/>
            <a:ext cx="4029968" cy="6818658"/>
          </a:xfrm>
          <a:prstGeom prst="rect">
            <a:avLst/>
          </a:prstGeom>
        </p:spPr>
      </p:pic>
      <p:pic>
        <p:nvPicPr>
          <p:cNvPr id="25" name="图片 14"/>
          <p:cNvPicPr>
            <a:picLocks noChangeAspect="1"/>
          </p:cNvPicPr>
          <p:nvPr/>
        </p:nvPicPr>
        <p:blipFill>
          <a:blip r:embed="rId3"/>
          <a:srcRect t="22292" b="5600"/>
          <a:stretch>
            <a:fillRect/>
          </a:stretch>
        </p:blipFill>
        <p:spPr>
          <a:xfrm>
            <a:off x="13329980" y="2008714"/>
            <a:ext cx="3708258" cy="659836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554621" y="1183044"/>
            <a:ext cx="7315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应用私有的全部内存保持在50mb以下。</a:t>
            </a:r>
            <a:endParaRPr lang="zh-CN" altLang="en-US"/>
          </a:p>
          <a:p>
            <a:r>
              <a:rPr lang="zh-CN" altLang="en-US"/>
              <a:t>应用私有已修改内存占用保持在30mb以下</a:t>
            </a:r>
            <a:endParaRPr lang="zh-CN" altLang="en-US"/>
          </a:p>
        </p:txBody>
      </p:sp>
      <p:pic>
        <p:nvPicPr>
          <p:cNvPr id="27" name="图片 26" descr="upload_post_object_v2_3823876556"/>
          <p:cNvPicPr>
            <a:picLocks noChangeAspect="1"/>
          </p:cNvPicPr>
          <p:nvPr/>
        </p:nvPicPr>
        <p:blipFill>
          <a:blip r:embed="rId4"/>
          <a:srcRect l="-615" t="21234" r="615" b="4110"/>
          <a:stretch>
            <a:fillRect/>
          </a:stretch>
        </p:blipFill>
        <p:spPr>
          <a:xfrm>
            <a:off x="764749" y="1676298"/>
            <a:ext cx="4085814" cy="7722250"/>
          </a:xfrm>
          <a:prstGeom prst="rect">
            <a:avLst/>
          </a:prstGeom>
        </p:spPr>
      </p:pic>
      <p:pic>
        <p:nvPicPr>
          <p:cNvPr id="28" name="图片 27" descr="upload_post_object_v2_2224442922"/>
          <p:cNvPicPr>
            <a:picLocks noChangeAspect="1"/>
          </p:cNvPicPr>
          <p:nvPr/>
        </p:nvPicPr>
        <p:blipFill>
          <a:blip r:embed="rId5"/>
          <a:srcRect t="20662" b="4959"/>
          <a:stretch>
            <a:fillRect/>
          </a:stretch>
        </p:blipFill>
        <p:spPr>
          <a:xfrm>
            <a:off x="5040587" y="1747204"/>
            <a:ext cx="4085814" cy="765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352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</a:t>
              </a:r>
              <a:r>
                <a:rPr lang="en-US" altLang="zh-CN" sz="9830">
                  <a:solidFill>
                    <a:srgbClr val="FFFFFF"/>
                  </a:solidFill>
                  <a:latin typeface="字由点字典黑 65J" charset="0"/>
                </a:rPr>
                <a:t>6</a:t>
              </a:r>
              <a:endParaRPr lang="en-US" altLang="zh-CN" sz="9830">
                <a:solidFill>
                  <a:srgbClr val="FFFFFF"/>
                </a:solidFill>
                <a:latin typeface="字由点字典黑 65J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8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</a:rPr>
                <a:t>总结</a:t>
              </a:r>
              <a:endParaRPr lang="zh-CN" altLang="en-US" sz="6625" spc="1968" dirty="0">
                <a:solidFill>
                  <a:srgbClr val="717174"/>
                </a:solidFill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01</a:t>
              </a:r>
              <a:endParaRPr lang="en-US" sz="9830">
                <a:solidFill>
                  <a:srgbClr val="FFFFFF"/>
                </a:solidFill>
                <a:latin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8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项目意义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5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 dirty="0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  <a:endParaRPr lang="en-US" sz="1185" spc="364" dirty="0">
                <a:solidFill>
                  <a:srgbClr val="65B7C7"/>
                </a:solidFill>
                <a:latin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00661" y="799078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00" b="1" spc="1082" dirty="0">
                  <a:solidFill>
                    <a:srgbClr val="ED7D31"/>
                  </a:solidFill>
                </a:rPr>
                <a:t>创新性</a:t>
              </a:r>
              <a:endParaRPr b="1">
                <a:solidFill>
                  <a:srgbClr val="ED7D31"/>
                </a:solidFill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577783" y="1183044"/>
            <a:ext cx="7315200" cy="8211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字由点字典黑 45J" charset="0"/>
                <a:ea typeface="字由点字典黑 45J" charset="0"/>
                <a:cs typeface="字由点字典黑 45J" charset="0"/>
              </a:rPr>
              <a:t>1. </a:t>
            </a:r>
            <a:r>
              <a:rPr lang="zh-CN" altLang="en-US" sz="2400" b="1">
                <a:latin typeface="字由点字典黑 45J" charset="0"/>
                <a:ea typeface="字由点字典黑 45J" charset="0"/>
                <a:cs typeface="字由点字典黑 45J" charset="0"/>
              </a:rPr>
              <a:t>结合机器学习算法优化定位精度：</a:t>
            </a:r>
            <a:endParaRPr lang="zh-CN" altLang="en-US" sz="2400" b="1"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zh-CN" altLang="en-US" sz="2400">
                <a:latin typeface="字由点字典黑 45J" charset="0"/>
                <a:ea typeface="字由点字典黑 45J" charset="0"/>
                <a:cs typeface="字由点字典黑 45J" charset="0"/>
              </a:rPr>
              <a:t>        信号处理优化：通过机器学习算法对WiFi信号进行处理和校正，减少信号干扰和噪声，提高定位精度。这里我们考虑使用knn</a:t>
            </a:r>
            <a:endParaRPr lang="zh-CN" altLang="en-US" sz="2400"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en-US" altLang="zh-CN" sz="2400" b="1" i="1">
                <a:latin typeface="字由点字典黑 45J" charset="0"/>
                <a:ea typeface="字由点字典黑 45J" charset="0"/>
                <a:cs typeface="字由点字典黑 45J" charset="0"/>
              </a:rPr>
              <a:t>2.</a:t>
            </a:r>
            <a:r>
              <a:rPr lang="zh-CN" altLang="en-US" sz="2400" b="1" i="1">
                <a:latin typeface="字由点字典黑 45J" charset="0"/>
                <a:ea typeface="字由点字典黑 45J" charset="0"/>
                <a:cs typeface="字由点字典黑 45J" charset="0"/>
              </a:rPr>
              <a:t>丰富的用户体验：</a:t>
            </a:r>
            <a:endParaRPr lang="zh-CN" altLang="en-US" sz="2400" b="1" i="1"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zh-CN" altLang="en-US" sz="2400">
                <a:latin typeface="字由点字典黑 45J" charset="0"/>
                <a:ea typeface="字由点字典黑 45J" charset="0"/>
                <a:cs typeface="字由点字典黑 45J" charset="0"/>
              </a:rPr>
              <a:t>商城导购系统能够提供实时导航、路径规划、品牌搜索等功能，为用户带来便捷、高效的购物体验。同时，系统界面简洁、操作快捷，用户无需专门培训即可快速上手。</a:t>
            </a:r>
            <a:endParaRPr lang="zh-CN" altLang="en-US" sz="2400"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en-US" altLang="zh-CN" sz="2400" b="1">
                <a:latin typeface="字由点字典黑 45J" charset="0"/>
                <a:ea typeface="字由点字典黑 45J" charset="0"/>
                <a:cs typeface="字由点字典黑 45J" charset="0"/>
              </a:rPr>
              <a:t>3.</a:t>
            </a:r>
            <a:r>
              <a:rPr lang="zh-CN" altLang="en-US" sz="2400" b="1">
                <a:latin typeface="字由点字典黑 45J" charset="0"/>
                <a:ea typeface="字由点字典黑 45J" charset="0"/>
                <a:cs typeface="字由点字典黑 45J" charset="0"/>
              </a:rPr>
              <a:t>强大的商家服务：</a:t>
            </a:r>
            <a:endParaRPr lang="zh-CN" altLang="en-US" sz="2400" b="1"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zh-CN" altLang="en-US" sz="2400">
                <a:latin typeface="字由点字典黑 45J" charset="0"/>
                <a:ea typeface="字由点字典黑 45J" charset="0"/>
                <a:cs typeface="字由点字典黑 45J" charset="0"/>
              </a:rPr>
              <a:t>商家可以通过系统推广品牌店铺和商品，吸引更多消费者。此外，系统还能收集和分析用户在商场内的行为数据，为商家提供精准的用户画像和营销策略参考，有助于提升销售额和品牌影响力。</a:t>
            </a:r>
            <a:endParaRPr lang="zh-CN" altLang="en-US" sz="2400"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zh-CN" altLang="en-US" sz="2400">
                <a:latin typeface="字由点字典黑 45J" charset="0"/>
                <a:ea typeface="字由点字典黑 45J" charset="0"/>
                <a:cs typeface="字由点字典黑 45J" charset="0"/>
              </a:rPr>
              <a:t>3.</a:t>
            </a:r>
            <a:r>
              <a:rPr lang="zh-CN" altLang="en-US" sz="2400" b="1">
                <a:latin typeface="字由点字典黑 45J" charset="0"/>
                <a:ea typeface="字由点字典黑 45J" charset="0"/>
                <a:cs typeface="字由点字典黑 45J" charset="0"/>
              </a:rPr>
              <a:t>高效的实时定位服务：</a:t>
            </a:r>
            <a:endParaRPr lang="zh-CN" altLang="en-US" sz="2400" b="1"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zh-CN" altLang="en-US" sz="2400">
                <a:latin typeface="字由点字典黑 45J" charset="0"/>
                <a:ea typeface="字由点字典黑 45J" charset="0"/>
                <a:cs typeface="字由点字典黑 45J" charset="0"/>
              </a:rPr>
              <a:t>        实时位置更新：通过定位算法和数据处理流程，实现高效的实时定位更新，保证导航服务的即时性和准确性。</a:t>
            </a:r>
            <a:endParaRPr lang="zh-CN" altLang="en-US" sz="2400"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zh-CN" altLang="en-US" sz="2400">
                <a:latin typeface="字由点字典黑 45J" charset="0"/>
                <a:ea typeface="字由点字典黑 45J" charset="0"/>
                <a:cs typeface="字由点字典黑 45J" charset="0"/>
              </a:rPr>
              <a:t>        动态路径规划：基于实时位置和环境数据，动态调整导航路径，提供最优路线。</a:t>
            </a:r>
            <a:endParaRPr lang="zh-CN" altLang="en-US" sz="2400">
              <a:latin typeface="字由点字典黑 45J" charset="0"/>
              <a:ea typeface="字由点字典黑 45J" charset="0"/>
              <a:cs typeface="字由点字典黑 45J" charset="0"/>
            </a:endParaRPr>
          </a:p>
        </p:txBody>
      </p:sp>
      <p:pic>
        <p:nvPicPr>
          <p:cNvPr id="19" name="图片 18" descr="upload_post_object_v2_6054947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0" y="667284"/>
            <a:ext cx="6757707" cy="9010276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6435681" y="1856609"/>
            <a:ext cx="1236864" cy="5949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</a:rPr>
              <a:t>创新</a:t>
            </a:r>
            <a:endParaRPr lang="zh-CN" altLang="en-US" sz="4000" dirty="0">
              <a:solidFill>
                <a:srgbClr val="65B7C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00" b="1" spc="1082" dirty="0">
                  <a:solidFill>
                    <a:srgbClr val="ED7D31"/>
                  </a:solidFill>
                </a:rPr>
                <a:t>感想</a:t>
              </a:r>
              <a:endParaRPr lang="zh-CN" altLang="en-US" sz="2200" b="1" spc="1082" dirty="0">
                <a:solidFill>
                  <a:srgbClr val="ED7D31"/>
                </a:solidFill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61851" y="1590394"/>
            <a:ext cx="16219619" cy="771591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基于</a:t>
            </a:r>
            <a:r>
              <a:rPr lang="en-US" altLang="zh-CN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WiFi</a:t>
            </a:r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定位的商城导购系统开发，是一项融合了现代科技与创新商业模式的重要尝试。在开发这一系统的过程中，深感其带来的诸多挑战与机遇，并对此产生了诸多感想。</a:t>
            </a:r>
            <a:endParaRPr lang="zh-CN" altLang="en-US" sz="2000">
              <a:solidFill>
                <a:schemeClr val="tx1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en-US" altLang="zh-CN" sz="2000" b="1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1.</a:t>
            </a:r>
            <a:r>
              <a:rPr lang="zh-CN" altLang="en-US" sz="2000" b="1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技术挑战与解决方案</a:t>
            </a:r>
            <a:endParaRPr lang="zh-CN" altLang="en-US" sz="2000" b="1">
              <a:solidFill>
                <a:schemeClr val="tx1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首先，技术上的挑战是显而易见的。</a:t>
            </a:r>
            <a:r>
              <a:rPr lang="en-US" altLang="zh-CN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WiFi</a:t>
            </a:r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定位技术虽然具有成本低、精度高、便于维护等优势，但在复杂的商场环境中，信号干扰、人流量大等因素往往会影响定位的精度。为了克服这些难题，我们采用了多种技术手段，如利用</a:t>
            </a:r>
            <a:r>
              <a:rPr lang="en-US" altLang="zh-CN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WiFi</a:t>
            </a:r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信号强度指数（</a:t>
            </a:r>
            <a:r>
              <a:rPr lang="en-US" altLang="zh-CN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RSSI</a:t>
            </a:r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）进行定位，并通过卡尔曼滤波、最小二乘法等数学方法进行信号处理，以提高定位的准确性和稳定性。此外，我们还利用盲区信息等数据补偿方法来优化定位结果，进一步提升了系统的性能。</a:t>
            </a:r>
            <a:endParaRPr lang="zh-CN" altLang="en-US" sz="2000">
              <a:solidFill>
                <a:schemeClr val="tx1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en-US" altLang="zh-CN" sz="2000" b="1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2.</a:t>
            </a:r>
            <a:r>
              <a:rPr lang="zh-CN" altLang="en-US" sz="2000" b="1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用户体验与功能设计</a:t>
            </a:r>
            <a:endParaRPr lang="zh-CN" altLang="en-US" sz="2000" b="1">
              <a:solidFill>
                <a:schemeClr val="tx1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在开发过程中，我们始终将用户体验放在首位。通过手持设备连接商场</a:t>
            </a:r>
            <a:r>
              <a:rPr lang="en-US" altLang="zh-CN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WiFi</a:t>
            </a:r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，消费者可以迅速获取自己的位置信息，并在商场移动应用端查看详细的商场地图、商品分布、优惠活动等信息。这种无纸化导购方式不仅提高了购物的便捷性，还为消费者带来了更加个性化的购物体验。例如，系统可以根据消费者的位置信息推送附近的商品推荐和优惠券，使消费者能够更加精准地找到所需商品，并享受更多的优惠。</a:t>
            </a:r>
            <a:endParaRPr lang="zh-CN" altLang="en-US" sz="2000">
              <a:solidFill>
                <a:schemeClr val="tx1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en-US" altLang="zh-CN" sz="2000" b="1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3.</a:t>
            </a:r>
            <a:r>
              <a:rPr lang="zh-CN" altLang="en-US" sz="2000" b="1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商业价值与运营优化</a:t>
            </a:r>
            <a:endParaRPr lang="zh-CN" altLang="en-US" sz="2000" b="1">
              <a:solidFill>
                <a:schemeClr val="tx1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从商业价值的角度来看，基于</a:t>
            </a:r>
            <a:r>
              <a:rPr lang="en-US" altLang="zh-CN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WiFi</a:t>
            </a:r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定位的商城导购系统为商场带来了诸多好处。首先，通过收集消费者的行为数据，商场可以更加精准地了解消费者的需求和习惯，从而进行更加精准的营销定位。例如，当某个顾客在商场内逗留时间较长时，商场可以主动向其推送自助餐、休闲娱乐等相关服务的广告，以增加顾客的消费频次。此外，商场还可以根据销售数据和顾客行为分析调整商品陈列、优化销售布局，从而提高销售效益。</a:t>
            </a:r>
            <a:endParaRPr lang="zh-CN" altLang="en-US" sz="2000">
              <a:solidFill>
                <a:schemeClr val="tx1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en-US" altLang="zh-CN" sz="2000" b="1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4.</a:t>
            </a:r>
            <a:r>
              <a:rPr lang="zh-CN" altLang="en-US" sz="2000" b="1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隐私保护与合规性</a:t>
            </a:r>
            <a:endParaRPr lang="zh-CN" altLang="en-US" sz="2000" b="1">
              <a:solidFill>
                <a:schemeClr val="tx1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在开发过程中，我们也深刻认识到隐私保护的重要性。商场在使用</a:t>
            </a:r>
            <a:r>
              <a:rPr lang="en-US" altLang="zh-CN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WiFi</a:t>
            </a:r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定位技术时需要收集消费者的定位数据，这涉及到个人隐私的保护问题。因此，我们制定了严格的数据使用和保护政策，确保消费者的个人信息不被滥用。同时，我们也遵循相关法律法规的要求，确保系统的合规性。</a:t>
            </a:r>
            <a:endParaRPr lang="zh-CN" altLang="en-US" sz="2000">
              <a:solidFill>
                <a:schemeClr val="tx1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en-US" altLang="zh-CN" sz="2000" b="1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5.</a:t>
            </a:r>
            <a:r>
              <a:rPr lang="zh-CN" altLang="en-US" sz="2000" b="1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展望与反思</a:t>
            </a:r>
            <a:endParaRPr lang="zh-CN" altLang="en-US" sz="2000" b="1">
              <a:solidFill>
                <a:schemeClr val="tx1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总的来说，基于</a:t>
            </a:r>
            <a:r>
              <a:rPr lang="en-US" altLang="zh-CN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WiFi</a:t>
            </a:r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定位的商城导购系统的开发是一次充满挑战与机遇的尝试。通过不断的技术创新和优化，我们成功地将</a:t>
            </a:r>
            <a:r>
              <a:rPr lang="en-US" altLang="zh-CN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WiFi</a:t>
            </a:r>
            <a:r>
              <a:rPr lang="zh-CN" altLang="en-US" sz="2000">
                <a:solidFill>
                  <a:schemeClr val="tx1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定位技术应用于商业领域，为消费者带来了更加便捷、个性化的购物体验，也为商场带来了更多的商业价值。然而，我们也意识到这一领域仍然存在着诸多挑战和未知，如如何进一步提高定位精度、如何更好地保护用户隐私等。未来，我们将继续关注这一领域的发展动态，不断优化和完善系统，为消费者和商场创造更多的价值。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312844" y="2438518"/>
            <a:ext cx="1490015" cy="2919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63975" y="6878301"/>
            <a:ext cx="2560051" cy="479446"/>
            <a:chOff x="0" y="0"/>
            <a:chExt cx="3413401" cy="639262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987156" y="-704891"/>
              <a:ext cx="639262" cy="2049043"/>
              <a:chOff x="0" y="0"/>
              <a:chExt cx="660400" cy="2116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1872655" y="-704891"/>
              <a:ext cx="639262" cy="2049043"/>
              <a:chOff x="0" y="0"/>
              <a:chExt cx="660400" cy="2116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03764"/>
              <a:ext cx="3413401" cy="35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 spc="30">
                  <a:solidFill>
                    <a:srgbClr val="FFFFFF"/>
                  </a:solidFill>
                  <a:ea typeface="造字工房典黑体 超粗体" charset="-122"/>
                </a:rPr>
                <a:t>汇报人：张小画</a:t>
              </a:r>
              <a:endParaRPr lang="en-US" sz="1800" spc="30">
                <a:solidFill>
                  <a:srgbClr val="FFFFFF"/>
                </a:solidFill>
                <a:ea typeface="造字工房典黑体 超粗体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94423" y="7554315"/>
            <a:ext cx="1546704" cy="29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985" spc="33">
                <a:solidFill>
                  <a:srgbClr val="6275EE"/>
                </a:solidFill>
                <a:latin typeface="造字工房典黑体 超粗体" charset="-122"/>
              </a:rPr>
              <a:t>2023.1.1</a:t>
            </a:r>
            <a:endParaRPr lang="en-US" sz="1985" spc="33">
              <a:solidFill>
                <a:srgbClr val="6275EE"/>
              </a:solidFill>
              <a:latin typeface="造字工房典黑体 超粗体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13626" y="4341094"/>
            <a:ext cx="13060749" cy="129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8535" spc="2108">
                <a:solidFill>
                  <a:srgbClr val="AB2AD6"/>
                </a:solidFill>
                <a:ea typeface="思源宋体-超粗体" panose="02020900000000000000" charset="-122"/>
              </a:rPr>
              <a:t>国潮风工作总结汇报</a:t>
            </a:r>
            <a:endParaRPr lang="en-US" sz="8535" spc="2108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79842" y="3197161"/>
            <a:ext cx="6128316" cy="6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4235" spc="1046">
                <a:solidFill>
                  <a:srgbClr val="AB2AD6"/>
                </a:solidFill>
                <a:ea typeface="思源宋体-超粗体" panose="02020900000000000000" charset="-122"/>
              </a:rPr>
              <a:t>简约渐变PPT模版</a:t>
            </a:r>
            <a:endParaRPr lang="en-US" sz="4235" spc="1046">
              <a:solidFill>
                <a:srgbClr val="AB2AD6"/>
              </a:solidFill>
              <a:ea typeface="思源宋体-超粗体" panose="020209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83826" y="5867740"/>
            <a:ext cx="9720348" cy="54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490" spc="456">
                <a:solidFill>
                  <a:srgbClr val="AB2AD6"/>
                </a:solidFill>
                <a:latin typeface="思源宋体-超粗体" panose="02020900000000000000" charset="-122"/>
              </a:rPr>
              <a:t>YEAR END WORK SUMMARY REPORT YEAR END WORK SUMMARY REPORT  YEAR END WORK SUMMARY REPORT</a:t>
            </a:r>
            <a:endParaRPr lang="en-US" sz="1490" spc="456">
              <a:solidFill>
                <a:srgbClr val="AB2AD6"/>
              </a:solidFill>
              <a:latin typeface="思源宋体-超粗体" panose="02020900000000000000" charset="-12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16" name="Group 16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5867654" y="5667588"/>
            <a:ext cx="1890910" cy="522909"/>
            <a:chOff x="0" y="0"/>
            <a:chExt cx="2521214" cy="697212"/>
          </a:xfrm>
        </p:grpSpPr>
        <p:grpSp>
          <p:nvGrpSpPr>
            <p:cNvPr id="26" name="Group 2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00236" y="135141"/>
              <a:ext cx="309439" cy="42693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859244" y="167631"/>
              <a:ext cx="1661970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202</a:t>
              </a:r>
              <a:r>
                <a:rPr lang="en-US" altLang="zh-CN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4</a:t>
              </a: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.</a:t>
              </a:r>
              <a:r>
                <a:rPr lang="en-US" altLang="zh-CN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7</a:t>
              </a: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.</a:t>
              </a:r>
              <a:r>
                <a:rPr lang="en-US" altLang="zh-CN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4</a:t>
              </a:r>
              <a:endParaRPr lang="en-US" sz="1905" spc="32">
                <a:solidFill>
                  <a:srgbClr val="35B2CB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19175" y="5670351"/>
            <a:ext cx="2624452" cy="522909"/>
            <a:chOff x="0" y="0"/>
            <a:chExt cx="3499269" cy="697212"/>
          </a:xfrm>
        </p:grpSpPr>
        <p:sp>
          <p:nvSpPr>
            <p:cNvPr id="35" name="TextBox 35"/>
            <p:cNvSpPr txBox="1"/>
            <p:nvPr/>
          </p:nvSpPr>
          <p:spPr>
            <a:xfrm>
              <a:off x="912496" y="177266"/>
              <a:ext cx="2586773" cy="39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汇报人：第八组</a:t>
              </a:r>
              <a:endParaRPr lang="en-US" sz="1905" spc="32">
                <a:solidFill>
                  <a:srgbClr val="35B2CB"/>
                </a:solidFill>
                <a:ea typeface="字由点字典黑 65J" panose="00020600040101010101" charset="-122"/>
              </a:endParaRP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188963" y="152302"/>
              <a:ext cx="331985" cy="392608"/>
            </a:xfrm>
            <a:prstGeom prst="rect">
              <a:avLst/>
            </a:prstGeom>
          </p:spPr>
        </p:pic>
      </p:grpSp>
      <p:sp>
        <p:nvSpPr>
          <p:cNvPr id="43" name="TextBox 43"/>
          <p:cNvSpPr txBox="1"/>
          <p:nvPr/>
        </p:nvSpPr>
        <p:spPr>
          <a:xfrm>
            <a:off x="2787120" y="3937193"/>
            <a:ext cx="12446213" cy="137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50"/>
              </a:lnSpc>
            </a:pPr>
            <a:r>
              <a:rPr lang="en-US" sz="9040" spc="2233">
                <a:solidFill>
                  <a:srgbClr val="65B7C7"/>
                </a:solidFill>
                <a:ea typeface="字由点字典黑 75J" panose="00020600040101010101" charset="-122"/>
              </a:rPr>
              <a:t>谢谢您的观看</a:t>
            </a:r>
            <a:endParaRPr lang="en-US" sz="9040" spc="2233">
              <a:solidFill>
                <a:srgbClr val="65B7C7"/>
              </a:solidFill>
              <a:ea typeface="字由点字典黑 75J" panose="0002060004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139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393082" y="2015507"/>
            <a:ext cx="210579" cy="320722"/>
            <a:chOff x="0" y="0"/>
            <a:chExt cx="84871" cy="129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871" cy="129262"/>
            </a:xfrm>
            <a:custGeom>
              <a:avLst/>
              <a:gdLst/>
              <a:ahLst/>
              <a:cxnLst/>
              <a:rect l="l" t="t" r="r" b="b"/>
              <a:pathLst>
                <a:path w="84871" h="129262">
                  <a:moveTo>
                    <a:pt x="0" y="0"/>
                  </a:moveTo>
                  <a:lnTo>
                    <a:pt x="84871" y="0"/>
                  </a:lnTo>
                  <a:lnTo>
                    <a:pt x="84871" y="129262"/>
                  </a:lnTo>
                  <a:lnTo>
                    <a:pt x="0" y="129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2265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3082" y="5500546"/>
            <a:ext cx="210579" cy="320722"/>
            <a:chOff x="0" y="0"/>
            <a:chExt cx="84871" cy="1292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871" cy="129262"/>
            </a:xfrm>
            <a:custGeom>
              <a:avLst/>
              <a:gdLst/>
              <a:ahLst/>
              <a:cxnLst/>
              <a:rect l="l" t="t" r="r" b="b"/>
              <a:pathLst>
                <a:path w="84871" h="129262">
                  <a:moveTo>
                    <a:pt x="0" y="0"/>
                  </a:moveTo>
                  <a:lnTo>
                    <a:pt x="84871" y="0"/>
                  </a:lnTo>
                  <a:lnTo>
                    <a:pt x="84871" y="129262"/>
                  </a:lnTo>
                  <a:lnTo>
                    <a:pt x="0" y="129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2265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20" name="Group 2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b="1" spc="1082" dirty="0">
                  <a:solidFill>
                    <a:srgbClr val="ED7D31"/>
                  </a:solidFill>
                </a:rPr>
                <a:t>意义与价值</a:t>
              </a:r>
              <a:endParaRPr lang="zh-CN" altLang="en-US" sz="2230" b="1" spc="1082" dirty="0">
                <a:solidFill>
                  <a:srgbClr val="ED7D31"/>
                </a:solidFill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23466" y="7272130"/>
            <a:ext cx="6095599" cy="19615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目标人群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：购物中心的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顾客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、商场管理人员。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意义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提供高效、精准的室内导航服务，提升顾客购物体验，增加商场顾客满意度和回头率。其次，提供对应商铺的核心介绍，帮助顾客快速了解到商铺特点，节约购买时间，提高购买效率。最后通过聊天系统，方便用户进行聊天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23466" y="4967662"/>
            <a:ext cx="3171356" cy="77435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4640"/>
              </a:lnSpc>
            </a:pP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项目应用场</a:t>
            </a: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景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523466" y="6677151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项目目标人群与意义</a:t>
            </a:r>
            <a:endParaRPr sz="2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23466" y="5551303"/>
            <a:ext cx="6095599" cy="7842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应用场景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：商场导购应用可用于大型购物中心，帮助顾客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快速找到目标店铺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、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提前了解店铺信息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等，同时考虑到用户体验我们加入了聊天等功能。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523400" y="1676293"/>
            <a:ext cx="6095645" cy="3106135"/>
          </a:xfrm>
          <a:prstGeom prst="rect">
            <a:avLst/>
          </a:prstGeom>
        </p:spPr>
      </p:pic>
      <p:sp>
        <p:nvSpPr>
          <p:cNvPr id="9" name="TextBox 28"/>
          <p:cNvSpPr txBox="1"/>
          <p:nvPr/>
        </p:nvSpPr>
        <p:spPr>
          <a:xfrm>
            <a:off x="8664009" y="1644499"/>
            <a:ext cx="3171356" cy="77435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ts val="4640"/>
              </a:lnSpc>
            </a:pPr>
            <a:r>
              <a:rPr 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项目</a:t>
            </a:r>
            <a:r>
              <a:rPr lang="zh-CN" altLang="en-US" sz="2800" dirty="0">
                <a:solidFill>
                  <a:srgbClr val="65B7C7"/>
                </a:solidFill>
                <a:ea typeface="字由点字典黑 55J" panose="00020600040101010101" charset="-122"/>
              </a:rPr>
              <a:t>价值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11" name="TextBox 20"/>
          <p:cNvSpPr txBox="1"/>
          <p:nvPr/>
        </p:nvSpPr>
        <p:spPr>
          <a:xfrm>
            <a:off x="8664037" y="3052010"/>
            <a:ext cx="8517461" cy="446525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</a:t>
            </a:r>
            <a:r>
              <a:rPr lang="zh-CN" alt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一、提升用户体验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pc="44">
                <a:solidFill>
                  <a:srgbClr val="545454"/>
                </a:solidFill>
                <a:ea typeface="字由点字典黑 45J" charset="0"/>
              </a:rPr>
              <a:t>       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精准定位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：本项目提供高精度的室内定位服务，帮助顾客轻松找到目标店铺等，提升用户购物体验。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实时导航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：通过实时路径规划和导航，帮助顾客高效地完成购物，提高顾客满意度和购物体验。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      </a:t>
            </a: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 </a:t>
            </a:r>
            <a:r>
              <a:rPr lang="zh-CN" alt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商铺浏览</a:t>
            </a:r>
            <a:r>
              <a:rPr lang="zh-CN" alt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：通过查看各个商家的评价和物品，帮助顾客选择物美价廉，心仪的商家，加入</a:t>
            </a:r>
            <a:r>
              <a:rPr lang="en-US" altLang="zh-CN" sz="1800" spc="44">
                <a:solidFill>
                  <a:srgbClr val="545454"/>
                </a:solidFill>
                <a:ea typeface="字由点字典黑 45J" panose="00020600040101010101" charset="-122"/>
              </a:rPr>
              <a:t>call</a:t>
            </a:r>
            <a:r>
              <a:rPr lang="zh-CN" alt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功能</a:t>
            </a:r>
            <a:endParaRPr lang="zh-CN" alt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        </a:t>
            </a:r>
            <a:r>
              <a:rPr lang="zh-CN" altLang="en-US" b="1" spc="44">
                <a:solidFill>
                  <a:srgbClr val="545454"/>
                </a:solidFill>
                <a:ea typeface="字由点字典黑 45J" charset="0"/>
              </a:rPr>
              <a:t>个人信息：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用户可以修改个人信息</a:t>
            </a:r>
            <a:endParaRPr lang="zh-CN" altLang="en-US" b="1" spc="44">
              <a:solidFill>
                <a:srgbClr val="545454"/>
              </a:solidFill>
              <a:ea typeface="字由点字典黑 45J" charset="0"/>
            </a:endParaRPr>
          </a:p>
          <a:p>
            <a:pPr>
              <a:lnSpc>
                <a:spcPts val="3060"/>
              </a:lnSpc>
            </a:pPr>
            <a:r>
              <a:rPr lang="zh-CN" altLang="en-US" sz="1800" b="1" spc="44">
                <a:solidFill>
                  <a:srgbClr val="545454"/>
                </a:solidFill>
                <a:ea typeface="字由点字典黑 45J" charset="0"/>
              </a:rPr>
              <a:t>         登录注册：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加入指纹识别，记住密码等，实现快速登录功能</a:t>
            </a:r>
            <a:r>
              <a:rPr lang="zh-CN" altLang="en-US" sz="1800" b="1" spc="44">
                <a:solidFill>
                  <a:srgbClr val="545454"/>
                </a:solidFill>
                <a:ea typeface="字由点字典黑 45J" charset="0"/>
              </a:rPr>
              <a:t>，</a:t>
            </a:r>
            <a:endParaRPr lang="zh-CN" altLang="en-US" sz="1800" spc="44">
              <a:solidFill>
                <a:srgbClr val="545454"/>
              </a:solidFill>
              <a:ea typeface="字由点字典黑 45J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139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b="1" spc="1082" dirty="0">
                  <a:solidFill>
                    <a:srgbClr val="ED7D31"/>
                  </a:solidFill>
                </a:rPr>
                <a:t>对比现有产品</a:t>
              </a:r>
              <a:endParaRPr b="1">
                <a:solidFill>
                  <a:srgbClr val="ED7D31"/>
                </a:solidFill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9167679" y="1084471"/>
            <a:ext cx="758098" cy="60462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7177" y="5369486"/>
            <a:ext cx="745205" cy="76752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167646" y="1689118"/>
            <a:ext cx="8235318" cy="587348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高精度定位：</a:t>
            </a:r>
            <a:endParaRPr lang="en-US" sz="1800" b="1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相较于传统的GPS定位或其他室内定位技术，WIFI定位在商场等封闭空间内表现更为出色，能够实现更高精度的室内定位。这对于提升用户体验、优化商品布局和促销策略具有重要意义。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丰富的用户体验：</a:t>
            </a:r>
            <a:endParaRPr lang="en-US" sz="1800" b="1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商城导购系统能够提供实时导航、路径规划、品牌搜索等功能，为用户带来便捷、高效的购物体验。同时，系统界面简洁、操作快捷，用户无需专门培训即可快速上手。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强大的商家服务：</a:t>
            </a:r>
            <a:endParaRPr lang="en-US" sz="1800" b="1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商家可以通过系统推广品牌店铺和商品，发布促销活动信息，吸引更多消费者。此外，系统还能收集和分析用户在商场内的行为数据，为商家提供精准的用户画像和营销策略参考，有助于提升销售额和品牌影响力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7177" y="6136966"/>
            <a:ext cx="7774297" cy="34827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060"/>
              </a:lnSpc>
            </a:pPr>
            <a:r>
              <a:rPr lang="zh-CN" altLang="en-US" b="1" spc="44">
                <a:solidFill>
                  <a:srgbClr val="545454"/>
                </a:solidFill>
                <a:ea typeface="字由点字典黑 45J" charset="0"/>
              </a:rPr>
              <a:t>技术成熟度与成本：</a:t>
            </a:r>
            <a:endParaRPr lang="zh-CN" altLang="en-US" b="1" spc="44">
              <a:solidFill>
                <a:srgbClr val="545454"/>
              </a:solidFill>
              <a:ea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与其他成熟的室内定位技术相比，</a:t>
            </a:r>
            <a:r>
              <a:rPr lang="en-US" altLang="zh-CN" spc="44">
                <a:solidFill>
                  <a:srgbClr val="545454"/>
                </a:solidFill>
                <a:ea typeface="字由点字典黑 45J" charset="0"/>
              </a:rPr>
              <a:t>WIFI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定位技术在某些方面可能还不够完善。此外，系统的建设和维护成本也相对较高，需要投入大量的人力、物力和财力资源。这可能会限制一些小型商场或零售商的应用推广。</a:t>
            </a:r>
            <a:endParaRPr lang="zh-CN" altLang="en-US" spc="44">
              <a:solidFill>
                <a:srgbClr val="545454"/>
              </a:solidFill>
              <a:ea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b="1" spc="44">
                <a:solidFill>
                  <a:srgbClr val="545454"/>
                </a:solidFill>
                <a:ea typeface="字由点字典黑 45J" charset="0"/>
              </a:rPr>
              <a:t>信号覆盖与稳定性：</a:t>
            </a:r>
            <a:endParaRPr lang="zh-CN" altLang="en-US" b="1" spc="44">
              <a:solidFill>
                <a:srgbClr val="545454"/>
              </a:solidFill>
              <a:ea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en-US" altLang="zh-CN" spc="44">
                <a:solidFill>
                  <a:srgbClr val="545454"/>
                </a:solidFill>
                <a:ea typeface="字由点字典黑 45J" charset="0"/>
              </a:rPr>
              <a:t>WIFI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信号的覆盖范围和稳定性直接影响定位精度和用户体验。在商场等大型公共场所中，由于建筑结构复杂、人员密集等因素，可能会导致</a:t>
            </a:r>
            <a:r>
              <a:rPr lang="en-US" altLang="zh-CN" spc="44">
                <a:solidFill>
                  <a:srgbClr val="545454"/>
                </a:solidFill>
                <a:ea typeface="字由点字典黑 45J" charset="0"/>
              </a:rPr>
              <a:t>WIFI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信号不稳定或覆盖不均等问题。这需要商场在建设和维护过程中不断优化信号覆盖和稳定性。</a:t>
            </a:r>
            <a:endParaRPr lang="zh-CN" altLang="en-US" spc="44">
              <a:solidFill>
                <a:srgbClr val="545454"/>
              </a:solidFill>
              <a:ea typeface="字由点字典黑 45J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78555" y="1084369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</a:rPr>
              <a:t>优点</a:t>
            </a:r>
            <a:endParaRPr lang="zh-CN" altLang="en-US" sz="2800" dirty="0">
              <a:solidFill>
                <a:srgbClr val="65B7C7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22587" y="5542017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2800" dirty="0">
                <a:solidFill>
                  <a:srgbClr val="65B7C7"/>
                </a:solidFill>
              </a:rPr>
              <a:t>缺点</a:t>
            </a:r>
            <a:endParaRPr lang="en-US" sz="28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17" name="图片 16" descr="upload_post_object_v2_25918626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398" y="887441"/>
            <a:ext cx="7805076" cy="4392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 sz="2200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 sz="2200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00" b="1" spc="1082" dirty="0">
                  <a:solidFill>
                    <a:srgbClr val="ED7D31"/>
                  </a:solidFill>
                </a:rPr>
                <a:t>技术挑战</a:t>
              </a:r>
              <a:endParaRPr sz="2200" b="1">
                <a:solidFill>
                  <a:srgbClr val="ED7D31"/>
                </a:solidFill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83522" y="1590394"/>
            <a:ext cx="3679000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定位精度问题</a:t>
            </a:r>
            <a:r>
              <a:rPr lang="en-US" altLang="zh-CN" sz="4000" dirty="0">
                <a:solidFill>
                  <a:srgbClr val="65B7C7"/>
                </a:solidFill>
                <a:ea typeface="字由点字典黑 55J" panose="00020600040101010101" charset="-122"/>
              </a:rPr>
              <a:t>: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04525" y="5011112"/>
            <a:ext cx="4829135" cy="64226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ts val="4640"/>
              </a:lnSpc>
            </a:pPr>
            <a:r>
              <a:rPr 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设备兼容性与稳定性</a:t>
            </a:r>
            <a:r>
              <a:rPr lang="en-US" altLang="zh-CN" sz="4000" dirty="0">
                <a:solidFill>
                  <a:srgbClr val="65B7C7"/>
                </a:solidFill>
                <a:ea typeface="字由点字典黑 55J" panose="00020600040101010101" charset="-122"/>
              </a:rPr>
              <a:t>: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550899" y="1590394"/>
            <a:ext cx="3201547" cy="5949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4640"/>
              </a:lnSpc>
            </a:pPr>
            <a:r>
              <a:rPr 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技术实现难度</a:t>
            </a:r>
            <a:r>
              <a:rPr lang="en-US" altLang="zh-CN" sz="4000" dirty="0">
                <a:solidFill>
                  <a:srgbClr val="65B7C7"/>
                </a:solidFill>
                <a:ea typeface="字由点字典黑 55J" panose="00020600040101010101" charset="-122"/>
              </a:rPr>
              <a:t>: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550899" y="5011112"/>
            <a:ext cx="3202820" cy="642303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4640"/>
              </a:lnSpc>
            </a:pPr>
            <a:r>
              <a:rPr 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用户体验问题</a:t>
            </a:r>
            <a:r>
              <a:rPr lang="en-US" altLang="zh-CN" sz="4000" dirty="0">
                <a:solidFill>
                  <a:srgbClr val="65B7C7"/>
                </a:solidFill>
                <a:ea typeface="字由点字典黑 55J" panose="00020600040101010101" charset="-122"/>
              </a:rPr>
              <a:t>: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06381" y="2185406"/>
            <a:ext cx="5990018" cy="237733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复杂环境干扰：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在大型商场等复杂环境中，WIFI信号可能受到多种因素的干扰，如建筑结构、人员密集度、其他无线设备的干扰等，这些因素都可能影响定位的准确性。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 algn="l"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信号覆盖不均：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由于商场内不同区域的信号强度存在差异，可能导致部分区域的定位精度较低。因此，需要优化WIFI设备的布局和信号覆盖，以提高整体的定位精度。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06337" y="5653415"/>
            <a:ext cx="5990063" cy="3138842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060"/>
              </a:lnSpc>
            </a:pPr>
            <a:r>
              <a:rPr lang="zh-CN" altLang="en-US" b="1" spc="44">
                <a:solidFill>
                  <a:srgbClr val="545454"/>
                </a:solidFill>
                <a:ea typeface="字由点字典黑 45J" charset="0"/>
              </a:rPr>
              <a:t>设备兼容性：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不同品牌和型号的智能手机在</a:t>
            </a:r>
            <a:r>
              <a:rPr lang="en-US" altLang="zh-CN" spc="44">
                <a:solidFill>
                  <a:srgbClr val="545454"/>
                </a:solidFill>
                <a:ea typeface="字由点字典黑 45J" charset="0"/>
              </a:rPr>
              <a:t>WIFI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信号接收和处理上可能存在差异，这可能导致定位精度的波动。因此，商城导购系统需要具备良好的设备兼容性，能够适配多种品牌和型号的智能手机。</a:t>
            </a:r>
            <a:endParaRPr lang="zh-CN" altLang="en-US" spc="44">
              <a:solidFill>
                <a:srgbClr val="545454"/>
              </a:solidFill>
              <a:ea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b="1" spc="44">
                <a:solidFill>
                  <a:srgbClr val="545454"/>
                </a:solidFill>
                <a:ea typeface="字由点字典黑 45J" charset="0"/>
              </a:rPr>
              <a:t>设备稳定性：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商场内的</a:t>
            </a:r>
            <a:r>
              <a:rPr lang="en-US" altLang="zh-CN" spc="44">
                <a:solidFill>
                  <a:srgbClr val="545454"/>
                </a:solidFill>
                <a:ea typeface="字由点字典黑 45J" charset="0"/>
              </a:rPr>
              <a:t>WIFI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设备和智能手机等终端设备需要保持稳定的运行状态，以确保定位数据的实时性和准确性。这要求商场在设备选型、安装和维护上投入足够的资源。</a:t>
            </a:r>
            <a:endParaRPr lang="zh-CN" altLang="en-US" spc="44">
              <a:solidFill>
                <a:srgbClr val="545454"/>
              </a:solidFill>
              <a:ea typeface="字由点字典黑 45J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550899" y="2185406"/>
            <a:ext cx="5706233" cy="265787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zh-CN" altLang="en-US" b="1" spc="44">
                <a:solidFill>
                  <a:srgbClr val="545454"/>
                </a:solidFill>
                <a:ea typeface="字由点字典黑 45J" charset="0"/>
              </a:rPr>
              <a:t>算法优化：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为了实现高精度的室内定位，需要采用先进的定位算法，</a:t>
            </a:r>
            <a:r>
              <a:rPr lang="en-US" altLang="zh-CN" spc="44">
                <a:solidFill>
                  <a:srgbClr val="545454"/>
                </a:solidFill>
                <a:ea typeface="字由点字典黑 45J" charset="0"/>
              </a:rPr>
              <a:t>KNN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算法这些算法的实现和优化需要较高的技术水平和研发投入。</a:t>
            </a:r>
            <a:endParaRPr lang="zh-CN" altLang="en-US" spc="44">
              <a:solidFill>
                <a:srgbClr val="545454"/>
              </a:solidFill>
              <a:ea typeface="字由点字典黑 45J" charset="0"/>
            </a:endParaRPr>
          </a:p>
          <a:p>
            <a:pPr>
              <a:lnSpc>
                <a:spcPts val="3060"/>
              </a:lnSpc>
            </a:pPr>
            <a:r>
              <a:rPr lang="zh-CN" altLang="en-US" b="1" spc="44">
                <a:solidFill>
                  <a:srgbClr val="545454"/>
                </a:solidFill>
                <a:ea typeface="字由点字典黑 45J" charset="0"/>
              </a:rPr>
              <a:t>系统集成与测试：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商城导购系统需要与商场的</a:t>
            </a:r>
            <a:r>
              <a:rPr lang="en-US" altLang="zh-CN" spc="44">
                <a:solidFill>
                  <a:srgbClr val="545454"/>
                </a:solidFill>
                <a:ea typeface="字由点字典黑 45J" charset="0"/>
              </a:rPr>
              <a:t>WIFI</a:t>
            </a:r>
            <a:r>
              <a:rPr lang="zh-CN" altLang="en-US" spc="44">
                <a:solidFill>
                  <a:srgbClr val="545454"/>
                </a:solidFill>
                <a:ea typeface="字由点字典黑 45J" charset="0"/>
              </a:rPr>
              <a:t>网络、服务器、应用端等多个系统进行集成，确保数据的实时传输和处理。同时，系统需要经过严格的测试，以确保其稳定性和可靠性。</a:t>
            </a:r>
            <a:endParaRPr lang="zh-CN" altLang="en-US" spc="44">
              <a:solidFill>
                <a:srgbClr val="545454"/>
              </a:solidFill>
              <a:ea typeface="字由点字典黑 45J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550899" y="5653415"/>
            <a:ext cx="5630571" cy="31388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界面设计：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商城导购系统的界面设计需要简洁明了，易于用户操作。同时，需要提供丰富的导航和导购功能，以满足用户的多样化需求。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  <a:p>
            <a:pPr>
              <a:lnSpc>
                <a:spcPts val="3060"/>
              </a:lnSpc>
            </a:pPr>
            <a:r>
              <a:rPr lang="en-US" sz="1800" b="1" spc="44">
                <a:solidFill>
                  <a:srgbClr val="545454"/>
                </a:solidFill>
                <a:ea typeface="字由点字典黑 45J" panose="00020600040101010101" charset="-122"/>
              </a:rPr>
              <a:t>实时性：</a:t>
            </a: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用户在使用商城导购系统时，需要获得实时的定位信息和导航指引。因此，系统需要具备高效的数据处理和传输能力，以确保信息的实时性。</a:t>
            </a:r>
            <a:endParaRPr lang="en-US" sz="1800" spc="44">
              <a:solidFill>
                <a:srgbClr val="545454"/>
              </a:solidFill>
              <a:ea typeface="字由点字典黑 45J" panose="00020600040101010101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37" name="图片 36" descr="upload_post_object_v2_41112893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00" y="1703813"/>
            <a:ext cx="1693393" cy="1751040"/>
          </a:xfrm>
          <a:prstGeom prst="rect">
            <a:avLst/>
          </a:prstGeom>
        </p:spPr>
      </p:pic>
      <p:pic>
        <p:nvPicPr>
          <p:cNvPr id="40" name="图片 39" descr="upload_post_object_v2_26695941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887" y="1703813"/>
            <a:ext cx="1693454" cy="1751104"/>
          </a:xfrm>
          <a:prstGeom prst="rect">
            <a:avLst/>
          </a:prstGeom>
        </p:spPr>
      </p:pic>
      <p:pic>
        <p:nvPicPr>
          <p:cNvPr id="41" name="图片 40" descr="upload_post_object_v2_39679684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887" y="5011112"/>
            <a:ext cx="1693577" cy="1744023"/>
          </a:xfrm>
          <a:prstGeom prst="rect">
            <a:avLst/>
          </a:prstGeom>
        </p:spPr>
      </p:pic>
      <p:pic>
        <p:nvPicPr>
          <p:cNvPr id="42" name="图片 41" descr="upload_post_object_v2_14822934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400" y="5011112"/>
            <a:ext cx="1693525" cy="1743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197" y="609511"/>
            <a:ext cx="16793550" cy="9068035"/>
            <a:chOff x="0" y="0"/>
            <a:chExt cx="22391400" cy="12090713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0" y="0"/>
              <a:ext cx="22332271" cy="12013664"/>
            </a:xfrm>
            <a:custGeom>
              <a:avLst/>
              <a:gdLst/>
              <a:ahLst/>
              <a:cxnLst/>
              <a:rect l="l" t="t" r="r" b="b"/>
              <a:pathLst>
                <a:path w="4493513" h="2417289">
                  <a:moveTo>
                    <a:pt x="0" y="0"/>
                  </a:moveTo>
                  <a:lnTo>
                    <a:pt x="4493513" y="0"/>
                  </a:lnTo>
                  <a:lnTo>
                    <a:pt x="4493513" y="2417289"/>
                  </a:lnTo>
                  <a:lnTo>
                    <a:pt x="0" y="241728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endParaRPr lang="zh-CN" altLang="en-US" sz="2230" b="1" spc="1082" dirty="0">
                <a:solidFill>
                  <a:srgbClr val="ED7D31"/>
                </a:solidFill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83136" y="1346492"/>
            <a:ext cx="5990063" cy="68234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just">
              <a:lnSpc>
                <a:spcPts val="4640"/>
              </a:lnSpc>
            </a:pPr>
            <a:r>
              <a:rPr lang="zh-CN" altLang="en-US" sz="4000" b="1" dirty="0">
                <a:solidFill>
                  <a:srgbClr val="65B7C7"/>
                </a:solidFill>
              </a:rPr>
              <a:t>功能一</a:t>
            </a:r>
            <a:r>
              <a:rPr lang="en-US" altLang="zh-CN" sz="4000" b="1" dirty="0">
                <a:solidFill>
                  <a:srgbClr val="65B7C7"/>
                </a:solidFill>
              </a:rPr>
              <a:t>:商场内部精确导航</a:t>
            </a:r>
            <a:endParaRPr lang="en-US" altLang="zh-CN" sz="4000" b="1" dirty="0">
              <a:solidFill>
                <a:srgbClr val="65B7C7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19488" y="2124775"/>
            <a:ext cx="8207620" cy="795833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3060"/>
              </a:lnSpc>
            </a:pPr>
            <a:r>
              <a:rPr 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定位技术：</a:t>
            </a:r>
            <a:endParaRPr 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       采用基于WIFI的位置指纹定位技术，通过收集顾客设备接收到的WIFI信号强度（RSSI）等参数，与预先建立的指纹库进行匹配，估算出顾客在商场内的具体位置。利用商场内布置的多个WIFI信号发射器（AP），形成密集的WIFI信号覆盖网络，确保定位的准确性。</a:t>
            </a:r>
            <a:endParaRPr 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路径规划：</a:t>
            </a:r>
            <a:endParaRPr 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       系统内置商场的详细平面图，包括店铺位置、通道布局、公共设施等信息。当顾客输入目的地后，系统会根据当前位置和目的地位置，计算出最优的导航路径。导航路径通过直观的图形界面展示给顾客，，帮助顾客轻松找到目的地。</a:t>
            </a:r>
            <a:endParaRPr 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附近人：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        用户可以自行选择是否展示附近的人方便了解其他用户倾向，店铺受欢迎程度</a:t>
            </a:r>
            <a:endParaRPr 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地图：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       用户可以自行选择导航的地图，一共有默认地图，加入商家描述和商铺</a:t>
            </a:r>
            <a:r>
              <a:rPr lang="en-US" altLang="zh-CN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logo </a:t>
            </a: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的地图</a:t>
            </a:r>
            <a:endParaRPr 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</p:txBody>
      </p:sp>
      <p:pic>
        <p:nvPicPr>
          <p:cNvPr id="2" name="图片 1" descr="upload_post_object_v2_29908446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849" y="864505"/>
            <a:ext cx="3958285" cy="8268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61395" y="609483"/>
            <a:ext cx="16793550" cy="9068035"/>
            <a:chOff x="0" y="0"/>
            <a:chExt cx="22391400" cy="12090713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0" y="0"/>
              <a:ext cx="22332271" cy="12013664"/>
            </a:xfrm>
            <a:custGeom>
              <a:avLst/>
              <a:gdLst/>
              <a:ahLst/>
              <a:cxnLst/>
              <a:rect l="l" t="t" r="r" b="b"/>
              <a:pathLst>
                <a:path w="4493513" h="2417289">
                  <a:moveTo>
                    <a:pt x="0" y="0"/>
                  </a:moveTo>
                  <a:lnTo>
                    <a:pt x="4493513" y="0"/>
                  </a:lnTo>
                  <a:lnTo>
                    <a:pt x="4493513" y="2417289"/>
                  </a:lnTo>
                  <a:lnTo>
                    <a:pt x="0" y="241728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endParaRPr lang="zh-CN" altLang="en-US" sz="2230" b="1" spc="1082" dirty="0">
                <a:solidFill>
                  <a:srgbClr val="ED7D31"/>
                </a:solidFill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83136" y="1346492"/>
            <a:ext cx="6497707" cy="68234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just">
              <a:lnSpc>
                <a:spcPts val="4640"/>
              </a:lnSpc>
            </a:pPr>
            <a:r>
              <a:rPr lang="zh-CN" altLang="en-US" sz="4000" b="1" dirty="0">
                <a:solidFill>
                  <a:srgbClr val="65B7C7"/>
                </a:solidFill>
              </a:rPr>
              <a:t>功能二</a:t>
            </a:r>
            <a:r>
              <a:rPr lang="en-US" altLang="zh-CN" sz="4000" b="1" dirty="0">
                <a:solidFill>
                  <a:srgbClr val="65B7C7"/>
                </a:solidFill>
              </a:rPr>
              <a:t>:商家信息和评价查看</a:t>
            </a:r>
            <a:endParaRPr lang="en-US" altLang="zh-CN" sz="4000" b="1" dirty="0">
              <a:solidFill>
                <a:srgbClr val="65B7C7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46206" y="2111416"/>
            <a:ext cx="8207620" cy="675910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商家信息展示：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      系统内置商场内所有商家的基本信息数据库，包括商家名称、特色产品等。顾客可以通过搜索或浏览的方式查看商家的详细信息，并可以在地图上直接定位到商家位置。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评价查看与筛选：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      系统允许顾客查看其他顾客对商家的评价和评分。展示评价的综合评分和分布情况，帮助顾客快速了解商家的整体评价情况。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数据更新与维护：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      系统定期更新商家的基本信息和评价数据，确保信息的准确性和时效性。对恶意评价或虚假信息进行严格审核和处理，维护评价系统的公正性和可信度。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商家提前联系：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      为用户添加了联系商家的功能，通过点击直接打电话给商家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</p:txBody>
      </p:sp>
      <p:pic>
        <p:nvPicPr>
          <p:cNvPr id="2" name="图片 1" descr="upload_post_object_v2_10085176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671" y="942723"/>
            <a:ext cx="4002501" cy="7927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197" y="609511"/>
            <a:ext cx="16793550" cy="9068035"/>
            <a:chOff x="0" y="0"/>
            <a:chExt cx="22391400" cy="12090713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0" y="0"/>
              <a:ext cx="22332271" cy="12013664"/>
            </a:xfrm>
            <a:custGeom>
              <a:avLst/>
              <a:gdLst/>
              <a:ahLst/>
              <a:cxnLst/>
              <a:rect l="l" t="t" r="r" b="b"/>
              <a:pathLst>
                <a:path w="4493513" h="2417289">
                  <a:moveTo>
                    <a:pt x="0" y="0"/>
                  </a:moveTo>
                  <a:lnTo>
                    <a:pt x="4493513" y="0"/>
                  </a:lnTo>
                  <a:lnTo>
                    <a:pt x="4493513" y="2417289"/>
                  </a:lnTo>
                  <a:lnTo>
                    <a:pt x="0" y="241728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endParaRPr lang="zh-CN" altLang="en-US" sz="2230" b="1" spc="1082" dirty="0">
                <a:solidFill>
                  <a:srgbClr val="ED7D31"/>
                </a:solidFill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83136" y="1346492"/>
            <a:ext cx="6497707" cy="68234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just">
              <a:lnSpc>
                <a:spcPts val="4640"/>
              </a:lnSpc>
            </a:pPr>
            <a:r>
              <a:rPr lang="zh-CN" altLang="en-US" sz="4000" b="1" dirty="0">
                <a:solidFill>
                  <a:srgbClr val="65B7C7"/>
                </a:solidFill>
              </a:rPr>
              <a:t>功能三：个性化服务</a:t>
            </a:r>
            <a:endParaRPr lang="en-US" altLang="zh-CN" sz="4000" b="1" dirty="0">
              <a:solidFill>
                <a:srgbClr val="65B7C7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46206" y="2111416"/>
            <a:ext cx="8207620" cy="675910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3060"/>
              </a:lnSpc>
            </a:pP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主界面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服务内容提示的个性化展示：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       智能推荐：主界面根据商品信息等，智能推荐相关的服务内容。这种个性化推荐有助于用户快速找到感兴趣或需要的信息，减少搜索时间。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b="1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用户个人信息的灵活修改：</a:t>
            </a:r>
            <a:endParaRPr lang="zh-CN" altLang="en-US" sz="2400" b="1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       便捷入口：在主界面提供易于发现的“个人信息”或“设置”入口，让用户能够轻松访问并管理自己的个人资料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  <a:p>
            <a:pPr algn="l">
              <a:lnSpc>
                <a:spcPts val="3060"/>
              </a:lnSpc>
            </a:pPr>
            <a:r>
              <a:rPr lang="zh-CN" altLang="en-US" sz="2400" spc="44">
                <a:solidFill>
                  <a:srgbClr val="545454"/>
                </a:solidFill>
                <a:latin typeface="字由点字典黑 45J" charset="0"/>
                <a:ea typeface="字由点字典黑 45J" charset="0"/>
                <a:cs typeface="字由点字典黑 45J" charset="0"/>
              </a:rPr>
              <a:t>       即时生效：修改后的个人信息应即时生效，并在服务内容推荐和其他相关功能中体现，确保个性化服务的准确性和时效性。</a:t>
            </a:r>
            <a:endParaRPr lang="zh-CN" altLang="en-US" sz="2400" spc="44">
              <a:solidFill>
                <a:srgbClr val="545454"/>
              </a:solidFill>
              <a:latin typeface="字由点字典黑 45J" charset="0"/>
              <a:ea typeface="字由点字典黑 45J" charset="0"/>
              <a:cs typeface="字由点字典黑 45J" charset="0"/>
            </a:endParaRPr>
          </a:p>
        </p:txBody>
      </p:sp>
      <p:pic>
        <p:nvPicPr>
          <p:cNvPr id="7" name="图片 6" descr="upload_post_object_v2_13114615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13" y="716509"/>
            <a:ext cx="4125224" cy="8533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36.02283464566926,&quot;width&quot;:3055.2437007874014}"/>
</p:tagLst>
</file>

<file path=ppt/tags/tag10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11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2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3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4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15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6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7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18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19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2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20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21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22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23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24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25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26.xml><?xml version="1.0" encoding="utf-8"?>
<p:tagLst xmlns:p="http://schemas.openxmlformats.org/presentationml/2006/main">
  <p:tag name="KSO_WPP_MARK_KEY" val="6f99e549-070b-4e97-b432-2f2194c2fd5b"/>
  <p:tag name="COMMONDATA" val="eyJoZGlkIjoiYTBhZGJjMjY4YTkyM2YxNDNlMTlhN2M4MjFjMDY4MzUifQ=="/>
  <p:tag name="commondata" val="eyJoZGlkIjoiMDFmZjUwNDM5MjMwMTNjYjBjOTkyYzk0MDFhZjg4YWYifQ=="/>
</p:tagLst>
</file>

<file path=ppt/tags/tag3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4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5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6.xml><?xml version="1.0" encoding="utf-8"?>
<p:tagLst xmlns:p="http://schemas.openxmlformats.org/presentationml/2006/main">
  <p:tag name="KSO_WM_DIAGRAM_VIRTUALLY_FRAME" val="{&quot;height&quot;:426.35188976377947,&quot;left&quot;:654.5546456692913,&quot;top&quot;:172.8688188976378,&quot;width&quot;:557.4950393700789}"/>
</p:tagLst>
</file>

<file path=ppt/tags/tag7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8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ags/tag9.xml><?xml version="1.0" encoding="utf-8"?>
<p:tagLst xmlns:p="http://schemas.openxmlformats.org/presentationml/2006/main">
  <p:tag name="KSO_WM_DIAGRAM_VIRTUALLY_FRAME" val="{&quot;height&quot;:531.2018897637796,&quot;left&quot;:654.5546456692913,&quot;top&quot;:172.86881889763777,&quot;width&quot;:557.495039370078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5992</Words>
  <Application>WPS 演示</Application>
  <PresentationFormat>自定义</PresentationFormat>
  <Paragraphs>320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1" baseType="lpstr">
      <vt:lpstr>Arial</vt:lpstr>
      <vt:lpstr>宋体</vt:lpstr>
      <vt:lpstr>Wingdings</vt:lpstr>
      <vt:lpstr>造字工房典黑体 超粗体</vt:lpstr>
      <vt:lpstr>黑体</vt:lpstr>
      <vt:lpstr>思源宋体-超粗体</vt:lpstr>
      <vt:lpstr>字由点字典黑 65J</vt:lpstr>
      <vt:lpstr>字由点字典黑 75J</vt:lpstr>
      <vt:lpstr>等线</vt:lpstr>
      <vt:lpstr>字由点字典黑 55J</vt:lpstr>
      <vt:lpstr>字由点字典黑 45J</vt:lpstr>
      <vt:lpstr>Calibri</vt:lpstr>
      <vt:lpstr>字由点字典黑 45J</vt:lpstr>
      <vt:lpstr>微软雅黑</vt:lpstr>
      <vt:lpstr>Arial Unicode MS</vt:lpstr>
      <vt:lpstr>字由点字典黑 55J</vt:lpstr>
      <vt:lpstr>字由点字典黑 65J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</dc:title>
  <dc:creator>ASUS</dc:creator>
  <cp:lastModifiedBy>29741</cp:lastModifiedBy>
  <cp:revision>2</cp:revision>
  <dcterms:created xsi:type="dcterms:W3CDTF">2024-07-15T09:15:00Z</dcterms:created>
  <dcterms:modified xsi:type="dcterms:W3CDTF">2024-07-15T09:16:17Z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EA11759D663243FF852D1C32498A30F4_13</vt:lpwstr>
  </property>
  <property fmtid="{D5CDD505-2E9C-101B-9397-08002B2CF9AE}" pid="3" name="KSOProductBuildVer">
    <vt:lpwstr>2052-12.1.0.17147</vt:lpwstr>
  </property>
</Properties>
</file>